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6"/>
  </p:notesMasterIdLst>
  <p:sldIdLst>
    <p:sldId id="256" r:id="rId2"/>
    <p:sldId id="257" r:id="rId3"/>
    <p:sldId id="258" r:id="rId4"/>
    <p:sldId id="279" r:id="rId5"/>
    <p:sldId id="286" r:id="rId6"/>
    <p:sldId id="273" r:id="rId7"/>
    <p:sldId id="274" r:id="rId8"/>
    <p:sldId id="281" r:id="rId9"/>
    <p:sldId id="282" r:id="rId10"/>
    <p:sldId id="283" r:id="rId11"/>
    <p:sldId id="285" r:id="rId12"/>
    <p:sldId id="266" r:id="rId13"/>
    <p:sldId id="267" r:id="rId14"/>
    <p:sldId id="268" r:id="rId15"/>
    <p:sldId id="269" r:id="rId16"/>
    <p:sldId id="277" r:id="rId17"/>
    <p:sldId id="270" r:id="rId18"/>
    <p:sldId id="288" r:id="rId19"/>
    <p:sldId id="261" r:id="rId20"/>
    <p:sldId id="262" r:id="rId21"/>
    <p:sldId id="284" r:id="rId22"/>
    <p:sldId id="287" r:id="rId23"/>
    <p:sldId id="280" r:id="rId24"/>
    <p:sldId id="265"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1758" autoAdjust="0"/>
  </p:normalViewPr>
  <p:slideViewPr>
    <p:cSldViewPr>
      <p:cViewPr>
        <p:scale>
          <a:sx n="66" d="100"/>
          <a:sy n="66" d="100"/>
        </p:scale>
        <p:origin x="-90" y="90"/>
      </p:cViewPr>
      <p:guideLst>
        <p:guide orient="horz" pos="1620"/>
        <p:guide pos="2880"/>
      </p:guideLst>
    </p:cSldViewPr>
  </p:slideViewPr>
  <p:outlineViewPr>
    <p:cViewPr>
      <p:scale>
        <a:sx n="33" d="100"/>
        <a:sy n="33" d="100"/>
      </p:scale>
      <p:origin x="0" y="117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98D7F-5BDF-4748-959E-23CC6970A50E}" type="datetimeFigureOut">
              <a:rPr lang="en-US" smtClean="0"/>
              <a:t>5/5/2019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6400F-FC74-4415-B542-D95B1EF921D7}" type="slidenum">
              <a:rPr lang="en-US" smtClean="0"/>
              <a:t>‹#›</a:t>
            </a:fld>
            <a:endParaRPr lang="en-US"/>
          </a:p>
        </p:txBody>
      </p:sp>
    </p:spTree>
    <p:extLst>
      <p:ext uri="{BB962C8B-B14F-4D97-AF65-F5344CB8AC3E}">
        <p14:creationId xmlns:p14="http://schemas.microsoft.com/office/powerpoint/2010/main" val="23312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smtClean="0"/>
              <a:t>Minutes – Talk about your self</a:t>
            </a:r>
          </a:p>
          <a:p>
            <a:r>
              <a:rPr lang="en-US" dirty="0" smtClean="0"/>
              <a:t>Jones</a:t>
            </a:r>
            <a:r>
              <a:rPr lang="en-US" baseline="0" dirty="0" smtClean="0"/>
              <a:t> Lang </a:t>
            </a:r>
            <a:r>
              <a:rPr lang="en-US" baseline="0" dirty="0" err="1" smtClean="0"/>
              <a:t>Lasalle</a:t>
            </a:r>
            <a:r>
              <a:rPr lang="en-US" baseline="0" dirty="0" smtClean="0"/>
              <a:t> – </a:t>
            </a:r>
            <a:r>
              <a:rPr lang="en-US" baseline="0" dirty="0" err="1" smtClean="0"/>
              <a:t>SafeStart</a:t>
            </a:r>
            <a:endParaRPr lang="en-US" baseline="0" dirty="0" smtClean="0"/>
          </a:p>
          <a:p>
            <a:r>
              <a:rPr lang="en-US" baseline="0" dirty="0" smtClean="0"/>
              <a:t>Henkel – Safe and Unsafe Acts (SUSA)</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2</a:t>
            </a:fld>
            <a:endParaRPr lang="en-US"/>
          </a:p>
        </p:txBody>
      </p:sp>
    </p:spTree>
    <p:extLst>
      <p:ext uri="{BB962C8B-B14F-4D97-AF65-F5344CB8AC3E}">
        <p14:creationId xmlns:p14="http://schemas.microsoft.com/office/powerpoint/2010/main" val="313534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Need to overcome this input</a:t>
            </a:r>
            <a:r>
              <a:rPr lang="en-US" baseline="0" dirty="0" smtClean="0"/>
              <a:t> and make behaving properly (i.e. working safely) a much more valuable input than the daily input of cutting corners.  </a:t>
            </a:r>
          </a:p>
          <a:p>
            <a:pPr marL="171450" indent="-171450">
              <a:buFont typeface="Arial" panose="020B0604020202020204" pitchFamily="34" charset="0"/>
              <a:buChar char="•"/>
            </a:pPr>
            <a:r>
              <a:rPr lang="en-US" baseline="0" dirty="0" smtClean="0"/>
              <a:t>Any questions about the scientific basis of BBS?</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11</a:t>
            </a:fld>
            <a:endParaRPr lang="en-US"/>
          </a:p>
        </p:txBody>
      </p:sp>
    </p:spTree>
    <p:extLst>
      <p:ext uri="{BB962C8B-B14F-4D97-AF65-F5344CB8AC3E}">
        <p14:creationId xmlns:p14="http://schemas.microsoft.com/office/powerpoint/2010/main" val="389421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we</a:t>
            </a:r>
            <a:r>
              <a:rPr lang="en-US" baseline="0" dirty="0" smtClean="0"/>
              <a:t> are going to talk about what you need in place in order to ensure that your BBS program will work.  </a:t>
            </a:r>
          </a:p>
          <a:p>
            <a:r>
              <a:rPr lang="en-US" baseline="0" dirty="0" smtClean="0"/>
              <a:t>For many of you, you may not be ready.  </a:t>
            </a:r>
            <a:endParaRPr lang="en-US" baseline="0" dirty="0" smtClean="0"/>
          </a:p>
          <a:p>
            <a:pPr marL="171450" indent="-171450">
              <a:buFont typeface="Wingdings" panose="05000000000000000000" pitchFamily="2" charset="2"/>
              <a:buChar char="§"/>
            </a:pPr>
            <a:r>
              <a:rPr lang="en-US" baseline="0" dirty="0" smtClean="0"/>
              <a:t>Better </a:t>
            </a:r>
            <a:r>
              <a:rPr lang="en-US" baseline="0" dirty="0" smtClean="0"/>
              <a:t>to delay roll out, than to fail.  </a:t>
            </a:r>
            <a:endParaRPr lang="en-US" baseline="0" dirty="0" smtClean="0"/>
          </a:p>
          <a:p>
            <a:endParaRPr lang="en-US" baseline="0" dirty="0" smtClean="0"/>
          </a:p>
          <a:p>
            <a:r>
              <a:rPr lang="en-US" baseline="0" dirty="0" smtClean="0"/>
              <a:t>Talk about failure at Adhesives Plant</a:t>
            </a:r>
            <a:endParaRPr lang="en-US" dirty="0" smtClean="0"/>
          </a:p>
          <a:p>
            <a:endParaRPr lang="en-US" dirty="0" smtClean="0"/>
          </a:p>
          <a:p>
            <a:r>
              <a:rPr lang="en-US" dirty="0" smtClean="0"/>
              <a:t>If you</a:t>
            </a:r>
            <a:r>
              <a:rPr lang="en-US" baseline="0" dirty="0" smtClean="0"/>
              <a:t> look at your company and you do not have all of these in place, your BBS program will have a very difficult time getting off the ground.  </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12</a:t>
            </a:fld>
            <a:endParaRPr lang="en-US"/>
          </a:p>
        </p:txBody>
      </p:sp>
    </p:spTree>
    <p:extLst>
      <p:ext uri="{BB962C8B-B14F-4D97-AF65-F5344CB8AC3E}">
        <p14:creationId xmlns:p14="http://schemas.microsoft.com/office/powerpoint/2010/main" val="270115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 management support</a:t>
            </a:r>
            <a:r>
              <a:rPr lang="en-US" baseline="0" dirty="0" smtClean="0"/>
              <a:t> is absolutely necessary in order to ensure these programs get off the ground.  If there is even an inkling that it will not be supported, slow down.  </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13</a:t>
            </a:fld>
            <a:endParaRPr lang="en-US"/>
          </a:p>
        </p:txBody>
      </p:sp>
    </p:spTree>
    <p:extLst>
      <p:ext uri="{BB962C8B-B14F-4D97-AF65-F5344CB8AC3E}">
        <p14:creationId xmlns:p14="http://schemas.microsoft.com/office/powerpoint/2010/main" val="42504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Attitudes </a:t>
            </a:r>
            <a:r>
              <a:rPr lang="en-US" altLang="en-US" dirty="0" smtClean="0"/>
              <a:t>values and beliefs impact our behavior and unless we get a change we will not achieve a shift in culture</a:t>
            </a:r>
            <a:r>
              <a:rPr lang="en-US" altLang="en-US" dirty="0" smtClean="0"/>
              <a:t>!</a:t>
            </a:r>
          </a:p>
          <a:p>
            <a:endParaRPr lang="en-US" altLang="en-US" dirty="0" smtClean="0"/>
          </a:p>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BBS needs</a:t>
            </a:r>
            <a:r>
              <a:rPr lang="en-US" baseline="0" dirty="0" smtClean="0"/>
              <a:t> to be one tool in your tool box, it can not be seen as the magic bullet that will save your safety program.</a:t>
            </a:r>
          </a:p>
          <a:p>
            <a:pPr marL="228600" indent="-228600">
              <a:buAutoNum type="arabicPeriod"/>
            </a:pPr>
            <a:r>
              <a:rPr lang="en-US" baseline="0" dirty="0" smtClean="0"/>
              <a:t>BBS is typically a “front line driven program”, but manager’s/supervisor must also be conducting observations so it is not viewed as “another task for the hourly employees.  </a:t>
            </a:r>
          </a:p>
          <a:p>
            <a:pPr marL="228600" indent="-228600">
              <a:buAutoNum type="arabicPeriod"/>
            </a:pPr>
            <a:r>
              <a:rPr lang="en-US" baseline="0" dirty="0" smtClean="0"/>
              <a:t>Make sure your organization is ready for BBS. If </a:t>
            </a:r>
            <a:r>
              <a:rPr lang="en-US" sz="1200" b="0" i="0" kern="1200" dirty="0" smtClean="0">
                <a:solidFill>
                  <a:schemeClr val="tx1"/>
                </a:solidFill>
                <a:effectLst/>
                <a:latin typeface="+mn-lt"/>
                <a:ea typeface="+mn-ea"/>
                <a:cs typeface="+mn-cs"/>
              </a:rPr>
              <a:t>immature safety management system and culture or other logistical or operational reasons exist, a successful outcome will be rare. False starts almost always create barriers to future attempts.</a:t>
            </a:r>
            <a:endParaRPr lang="en-US" baseline="0" dirty="0" smtClean="0"/>
          </a:p>
          <a:p>
            <a:pPr marL="228600" indent="-228600">
              <a:buAutoNum type="arabicPeriod"/>
            </a:pPr>
            <a:r>
              <a:rPr lang="en-US" baseline="0" dirty="0" smtClean="0"/>
              <a:t>Observations should be limited to 5 minutes, 2-3 behaviors, integrated into job</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19</a:t>
            </a:fld>
            <a:endParaRPr lang="en-US"/>
          </a:p>
        </p:txBody>
      </p:sp>
    </p:spTree>
    <p:extLst>
      <p:ext uri="{BB962C8B-B14F-4D97-AF65-F5344CB8AC3E}">
        <p14:creationId xmlns:p14="http://schemas.microsoft.com/office/powerpoint/2010/main" val="256605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DON’T WANT SAFETY COPS.  Try</a:t>
            </a:r>
            <a:r>
              <a:rPr lang="en-US" baseline="0" dirty="0" smtClean="0"/>
              <a:t> to get more positive reinforcement activities to lead to lasting change.  Focus on coaching, not discipline and punishment.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Employees generally do not want to put themselves at risk of an injury.  Need to take a deeper dive into observations to understand why they acted the way then did.</a:t>
            </a:r>
            <a:endParaRPr lang="en-US" dirty="0" smtClean="0"/>
          </a:p>
          <a:p>
            <a:pPr marL="228600" indent="-228600">
              <a:buAutoNum type="arabicPeriod"/>
            </a:pPr>
            <a:r>
              <a:rPr lang="en-US" baseline="0" dirty="0" smtClean="0"/>
              <a:t>Getting the numbers is not more valuable than the observation itself.  Just having employees actively discussing safety topics on the floor is invaluable to the organization.  </a:t>
            </a:r>
          </a:p>
          <a:p>
            <a:pPr marL="228600" indent="-228600">
              <a:buAutoNum type="arabicPeriod"/>
            </a:pPr>
            <a:r>
              <a:rPr lang="en-US" baseline="0" dirty="0" smtClean="0"/>
              <a:t>Use the data gathered in these observations to curtail training and future observations.  If your observations are seeing that everyone is wearing safety glasses, don’t need to focus on this as much in the future (maybe occasional)</a:t>
            </a:r>
          </a:p>
        </p:txBody>
      </p:sp>
      <p:sp>
        <p:nvSpPr>
          <p:cNvPr id="4" name="Slide Number Placeholder 3"/>
          <p:cNvSpPr>
            <a:spLocks noGrp="1"/>
          </p:cNvSpPr>
          <p:nvPr>
            <p:ph type="sldNum" sz="quarter" idx="10"/>
          </p:nvPr>
        </p:nvSpPr>
        <p:spPr/>
        <p:txBody>
          <a:bodyPr/>
          <a:lstStyle/>
          <a:p>
            <a:fld id="{21B6400F-FC74-4415-B542-D95B1EF921D7}" type="slidenum">
              <a:rPr lang="en-US" smtClean="0"/>
              <a:t>20</a:t>
            </a:fld>
            <a:endParaRPr lang="en-US"/>
          </a:p>
        </p:txBody>
      </p:sp>
    </p:spTree>
    <p:extLst>
      <p:ext uri="{BB962C8B-B14F-4D97-AF65-F5344CB8AC3E}">
        <p14:creationId xmlns:p14="http://schemas.microsoft.com/office/powerpoint/2010/main" val="392820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Cookie cutter programs that can be implemented</a:t>
            </a:r>
            <a:r>
              <a:rPr lang="en-US" baseline="0" dirty="0" smtClean="0"/>
              <a:t> after some training</a:t>
            </a:r>
          </a:p>
          <a:p>
            <a:r>
              <a:rPr lang="en-US" baseline="0" dirty="0" smtClean="0"/>
              <a:t>PROs</a:t>
            </a:r>
          </a:p>
          <a:p>
            <a:r>
              <a:rPr lang="en-US" baseline="0" dirty="0" smtClean="0"/>
              <a:t>Already developed for you</a:t>
            </a:r>
          </a:p>
          <a:p>
            <a:r>
              <a:rPr lang="en-US" baseline="0" dirty="0" smtClean="0"/>
              <a:t>Structure and training ready to implement</a:t>
            </a:r>
          </a:p>
          <a:p>
            <a:endParaRPr lang="en-US" baseline="0" dirty="0" smtClean="0"/>
          </a:p>
          <a:p>
            <a:r>
              <a:rPr lang="en-US" baseline="0" dirty="0" smtClean="0"/>
              <a:t>CONs</a:t>
            </a:r>
          </a:p>
          <a:p>
            <a:r>
              <a:rPr lang="en-US" baseline="0" dirty="0" smtClean="0"/>
              <a:t>May not be what your organization needs</a:t>
            </a:r>
          </a:p>
          <a:p>
            <a:r>
              <a:rPr lang="en-US" baseline="0" dirty="0" smtClean="0"/>
              <a:t>Can be like putting a square peg in a round hole.  </a:t>
            </a:r>
          </a:p>
          <a:p>
            <a:r>
              <a:rPr lang="en-US" baseline="0" dirty="0" smtClean="0"/>
              <a:t>EXPENSIVE</a:t>
            </a:r>
          </a:p>
        </p:txBody>
      </p:sp>
      <p:sp>
        <p:nvSpPr>
          <p:cNvPr id="4" name="Slide Number Placeholder 3"/>
          <p:cNvSpPr>
            <a:spLocks noGrp="1"/>
          </p:cNvSpPr>
          <p:nvPr>
            <p:ph type="sldNum" sz="quarter" idx="10"/>
          </p:nvPr>
        </p:nvSpPr>
        <p:spPr/>
        <p:txBody>
          <a:bodyPr/>
          <a:lstStyle/>
          <a:p>
            <a:fld id="{21B6400F-FC74-4415-B542-D95B1EF921D7}" type="slidenum">
              <a:rPr lang="en-US" smtClean="0"/>
              <a:t>21</a:t>
            </a:fld>
            <a:endParaRPr lang="en-US"/>
          </a:p>
        </p:txBody>
      </p:sp>
    </p:spTree>
    <p:extLst>
      <p:ext uri="{BB962C8B-B14F-4D97-AF65-F5344CB8AC3E}">
        <p14:creationId xmlns:p14="http://schemas.microsoft.com/office/powerpoint/2010/main" val="369119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p>
          <a:p>
            <a:r>
              <a:rPr lang="en-US" dirty="0" smtClean="0"/>
              <a:t>You can make it your own and fit</a:t>
            </a:r>
            <a:r>
              <a:rPr lang="en-US" baseline="0" dirty="0" smtClean="0"/>
              <a:t> it to your organization</a:t>
            </a:r>
          </a:p>
          <a:p>
            <a:r>
              <a:rPr lang="en-US" baseline="0" dirty="0" smtClean="0"/>
              <a:t>Cheap</a:t>
            </a:r>
          </a:p>
          <a:p>
            <a:endParaRPr lang="en-US" baseline="0" dirty="0" smtClean="0"/>
          </a:p>
          <a:p>
            <a:r>
              <a:rPr lang="en-US" baseline="0" dirty="0" smtClean="0"/>
              <a:t>Cons</a:t>
            </a:r>
          </a:p>
          <a:p>
            <a:r>
              <a:rPr lang="en-US" baseline="0" dirty="0" smtClean="0"/>
              <a:t>Lot of work to develop ground game, training, and roll out.  </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22</a:t>
            </a:fld>
            <a:endParaRPr lang="en-US"/>
          </a:p>
        </p:txBody>
      </p:sp>
    </p:spTree>
    <p:extLst>
      <p:ext uri="{BB962C8B-B14F-4D97-AF65-F5344CB8AC3E}">
        <p14:creationId xmlns:p14="http://schemas.microsoft.com/office/powerpoint/2010/main" val="210013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3</a:t>
            </a:fld>
            <a:endParaRPr lang="en-US"/>
          </a:p>
        </p:txBody>
      </p:sp>
    </p:spTree>
    <p:extLst>
      <p:ext uri="{BB962C8B-B14F-4D97-AF65-F5344CB8AC3E}">
        <p14:creationId xmlns:p14="http://schemas.microsoft.com/office/powerpoint/2010/main" val="35101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a:t>
            </a:r>
            <a:r>
              <a:rPr lang="en-US" baseline="0" dirty="0" smtClean="0"/>
              <a:t> of when you hear behavior based safety programs</a:t>
            </a:r>
            <a:r>
              <a:rPr lang="en-US" baseline="0" dirty="0" smtClean="0"/>
              <a:t>? 3 mins</a:t>
            </a:r>
            <a:endParaRPr lang="en-US" baseline="0" dirty="0" smtClean="0"/>
          </a:p>
          <a:p>
            <a:endParaRPr lang="en-US" dirty="0" smtClean="0"/>
          </a:p>
          <a:p>
            <a:r>
              <a:rPr lang="en-US" dirty="0" smtClean="0"/>
              <a:t>This explains</a:t>
            </a:r>
            <a:r>
              <a:rPr lang="en-US" baseline="0" dirty="0" smtClean="0"/>
              <a:t> it right?</a:t>
            </a:r>
          </a:p>
          <a:p>
            <a:endParaRPr lang="en-US" baseline="0" dirty="0" smtClean="0"/>
          </a:p>
          <a:p>
            <a:pPr marL="228600" indent="-228600">
              <a:buFont typeface="+mj-lt"/>
              <a:buAutoNum type="arabicPeriod"/>
            </a:pPr>
            <a:r>
              <a:rPr lang="en-US" baseline="0" dirty="0" smtClean="0"/>
              <a:t>Observe an employees behavior </a:t>
            </a:r>
          </a:p>
          <a:p>
            <a:pPr marL="228600" indent="-228600">
              <a:buFont typeface="+mj-lt"/>
              <a:buAutoNum type="arabicPeriod"/>
            </a:pPr>
            <a:r>
              <a:rPr lang="en-US" baseline="0" dirty="0" smtClean="0"/>
              <a:t>Document was the employee safe or unsafe, following rules or not following rules</a:t>
            </a:r>
          </a:p>
          <a:p>
            <a:pPr marL="228600" indent="-228600">
              <a:buFont typeface="+mj-lt"/>
              <a:buAutoNum type="arabicPeriod"/>
            </a:pPr>
            <a:r>
              <a:rPr lang="en-US" baseline="0" dirty="0" smtClean="0"/>
              <a:t>Reinforce the correct behavior</a:t>
            </a:r>
          </a:p>
          <a:p>
            <a:pPr marL="228600" indent="-228600">
              <a:buFont typeface="+mj-lt"/>
              <a:buAutoNum type="arabicPeriod"/>
            </a:pPr>
            <a:r>
              <a:rPr lang="en-US" baseline="0" dirty="0" smtClean="0"/>
              <a:t>Track your results in some type of database or data collection </a:t>
            </a:r>
          </a:p>
          <a:p>
            <a:pPr marL="228600" indent="-228600">
              <a:buFont typeface="+mj-lt"/>
              <a:buAutoNum type="arabicPeriod"/>
            </a:pPr>
            <a:r>
              <a:rPr lang="en-US" baseline="0" dirty="0" smtClean="0"/>
              <a:t>Trend to the data to look for reoccurring issues </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4</a:t>
            </a:fld>
            <a:endParaRPr lang="en-US"/>
          </a:p>
        </p:txBody>
      </p:sp>
    </p:spTree>
    <p:extLst>
      <p:ext uri="{BB962C8B-B14F-4D97-AF65-F5344CB8AC3E}">
        <p14:creationId xmlns:p14="http://schemas.microsoft.com/office/powerpoint/2010/main" val="11368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2 minutes</a:t>
            </a:r>
          </a:p>
          <a:p>
            <a:pPr marL="171450" indent="-171450">
              <a:buFont typeface="Arial" panose="020B0604020202020204" pitchFamily="34" charset="0"/>
              <a:buChar char="•"/>
            </a:pPr>
            <a:r>
              <a:rPr lang="en-US" dirty="0" smtClean="0"/>
              <a:t>Here</a:t>
            </a:r>
            <a:r>
              <a:rPr lang="en-US" baseline="0" dirty="0" smtClean="0"/>
              <a:t> </a:t>
            </a:r>
            <a:r>
              <a:rPr lang="en-US" baseline="0" dirty="0" smtClean="0"/>
              <a:t>are </a:t>
            </a:r>
            <a:r>
              <a:rPr lang="en-US" baseline="0" dirty="0" smtClean="0"/>
              <a:t>three </a:t>
            </a:r>
            <a:r>
              <a:rPr lang="en-US" baseline="0" dirty="0" smtClean="0"/>
              <a:t>examples of where an EFFECTIVE BBS program worked for a company.</a:t>
            </a:r>
            <a:endParaRPr lang="en-US" baseline="0" dirty="0"/>
          </a:p>
          <a:p>
            <a:pPr marL="171450" indent="-171450">
              <a:buFont typeface="Arial" panose="020B0604020202020204" pitchFamily="34" charset="0"/>
              <a:buChar char="•"/>
            </a:pPr>
            <a:r>
              <a:rPr lang="en-US" baseline="0" dirty="0" smtClean="0"/>
              <a:t>If done well, these programs work, but these programs need to be implemented carefully and </a:t>
            </a:r>
            <a:r>
              <a:rPr lang="en-US" baseline="0" dirty="0" smtClean="0"/>
              <a:t>deliberately</a:t>
            </a:r>
          </a:p>
          <a:p>
            <a:pPr marL="171450" indent="-171450">
              <a:buFont typeface="Arial" panose="020B0604020202020204" pitchFamily="34" charset="0"/>
              <a:buChar char="•"/>
            </a:pPr>
            <a:r>
              <a:rPr lang="en-US" baseline="0" dirty="0" smtClean="0"/>
              <a:t>As you can, you can see some progress quickly, but depending on implementation it can take years to see some results.  </a:t>
            </a:r>
            <a:endParaRPr lang="en-US" baseline="0" dirty="0" smtClean="0"/>
          </a:p>
        </p:txBody>
      </p:sp>
      <p:sp>
        <p:nvSpPr>
          <p:cNvPr id="4" name="Slide Number Placeholder 3"/>
          <p:cNvSpPr>
            <a:spLocks noGrp="1"/>
          </p:cNvSpPr>
          <p:nvPr>
            <p:ph type="sldNum" sz="quarter" idx="10"/>
          </p:nvPr>
        </p:nvSpPr>
        <p:spPr/>
        <p:txBody>
          <a:bodyPr/>
          <a:lstStyle/>
          <a:p>
            <a:fld id="{21B6400F-FC74-4415-B542-D95B1EF921D7}" type="slidenum">
              <a:rPr lang="en-US" smtClean="0"/>
              <a:t>5</a:t>
            </a:fld>
            <a:endParaRPr lang="en-US"/>
          </a:p>
        </p:txBody>
      </p:sp>
    </p:spTree>
    <p:extLst>
      <p:ext uri="{BB962C8B-B14F-4D97-AF65-F5344CB8AC3E}">
        <p14:creationId xmlns:p14="http://schemas.microsoft.com/office/powerpoint/2010/main" val="11368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smtClean="0">
                <a:solidFill>
                  <a:schemeClr val="tx1"/>
                </a:solidFill>
                <a:effectLst/>
                <a:latin typeface="+mn-lt"/>
                <a:ea typeface="+mn-ea"/>
                <a:cs typeface="+mn-cs"/>
              </a:rPr>
              <a:t>In Applied Behavior Analysis, the antecedent, behavior, and consequence are</a:t>
            </a:r>
            <a:r>
              <a:rPr lang="en-US" sz="1200" b="0" i="0" kern="1200" baseline="0" dirty="0" smtClean="0">
                <a:solidFill>
                  <a:schemeClr val="tx1"/>
                </a:solidFill>
                <a:effectLst/>
                <a:latin typeface="+mn-lt"/>
                <a:ea typeface="+mn-ea"/>
                <a:cs typeface="+mn-cs"/>
              </a:rPr>
              <a:t> considered</a:t>
            </a:r>
            <a:r>
              <a:rPr lang="en-US" sz="1200" b="0" i="0" kern="1200" dirty="0" smtClean="0">
                <a:solidFill>
                  <a:schemeClr val="tx1"/>
                </a:solidFill>
                <a:effectLst/>
                <a:latin typeface="+mn-lt"/>
                <a:ea typeface="+mn-ea"/>
                <a:cs typeface="+mn-cs"/>
              </a:rPr>
              <a:t> considered "building blocks" in understanding, analyzing, and potentially changing how one </a:t>
            </a:r>
            <a:r>
              <a:rPr lang="en-US" sz="1200" b="0" i="0" kern="1200" dirty="0" smtClean="0">
                <a:solidFill>
                  <a:schemeClr val="tx1"/>
                </a:solidFill>
                <a:effectLst/>
                <a:latin typeface="+mn-lt"/>
                <a:ea typeface="+mn-ea"/>
                <a:cs typeface="+mn-cs"/>
              </a:rPr>
              <a:t>acts</a:t>
            </a: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This model is used</a:t>
            </a:r>
            <a:r>
              <a:rPr lang="en-US" sz="1200" b="0" i="0" kern="1200" baseline="0" dirty="0" smtClean="0">
                <a:solidFill>
                  <a:schemeClr val="tx1"/>
                </a:solidFill>
                <a:effectLst/>
                <a:latin typeface="+mn-lt"/>
                <a:ea typeface="+mn-ea"/>
                <a:cs typeface="+mn-cs"/>
              </a:rPr>
              <a:t> in schools, animal training, and can be applied in multiple facets of the workplace</a:t>
            </a:r>
            <a:endParaRPr lang="en-US" dirty="0" smtClean="0"/>
          </a:p>
          <a:p>
            <a:r>
              <a:rPr lang="en-US" dirty="0" smtClean="0"/>
              <a:t> </a:t>
            </a:r>
          </a:p>
          <a:p>
            <a:r>
              <a:rPr lang="en-US" dirty="0" smtClean="0"/>
              <a:t>These</a:t>
            </a:r>
            <a:r>
              <a:rPr lang="en-US" baseline="0" dirty="0" smtClean="0"/>
              <a:t> are the basis for driving behavior change.</a:t>
            </a:r>
          </a:p>
          <a:p>
            <a:r>
              <a:rPr lang="en-US" baseline="0" dirty="0" smtClean="0"/>
              <a:t>	Antecedents - Drive that behavior to occur.  </a:t>
            </a:r>
          </a:p>
          <a:p>
            <a:r>
              <a:rPr lang="en-US" baseline="0" dirty="0" smtClean="0"/>
              <a:t>	Behavior – What the person does</a:t>
            </a:r>
          </a:p>
          <a:p>
            <a:r>
              <a:rPr lang="en-US" baseline="0" dirty="0" smtClean="0"/>
              <a:t>	Consequences – Reaction to the behavior</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6</a:t>
            </a:fld>
            <a:endParaRPr lang="en-US"/>
          </a:p>
        </p:txBody>
      </p:sp>
    </p:spTree>
    <p:extLst>
      <p:ext uri="{BB962C8B-B14F-4D97-AF65-F5344CB8AC3E}">
        <p14:creationId xmlns:p14="http://schemas.microsoft.com/office/powerpoint/2010/main" val="380206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things that occur trigger behaviors to occur.  Can you think of some antecedents or “triggers” at work or at home?</a:t>
            </a:r>
            <a:endParaRPr lang="en-US" dirty="0" smtClean="0"/>
          </a:p>
          <a:p>
            <a:r>
              <a:rPr lang="en-US" dirty="0" smtClean="0"/>
              <a:t>• Tell us what to do to receive a consequence </a:t>
            </a:r>
          </a:p>
          <a:p>
            <a:r>
              <a:rPr lang="en-US" dirty="0" smtClean="0"/>
              <a:t>• Can be tangible/concrete or intangible/abstract </a:t>
            </a:r>
          </a:p>
          <a:p>
            <a:r>
              <a:rPr lang="en-US" dirty="0" smtClean="0"/>
              <a:t>• Only as powerful as the consequences that support them</a:t>
            </a:r>
          </a:p>
          <a:p>
            <a:endParaRPr lang="en-US" dirty="0" smtClean="0"/>
          </a:p>
        </p:txBody>
      </p:sp>
      <p:sp>
        <p:nvSpPr>
          <p:cNvPr id="4" name="Slide Number Placeholder 3"/>
          <p:cNvSpPr>
            <a:spLocks noGrp="1"/>
          </p:cNvSpPr>
          <p:nvPr>
            <p:ph type="sldNum" sz="quarter" idx="10"/>
          </p:nvPr>
        </p:nvSpPr>
        <p:spPr/>
        <p:txBody>
          <a:bodyPr/>
          <a:lstStyle/>
          <a:p>
            <a:fld id="{21B6400F-FC74-4415-B542-D95B1EF921D7}" type="slidenum">
              <a:rPr lang="en-US" smtClean="0"/>
              <a:t>7</a:t>
            </a:fld>
            <a:endParaRPr lang="en-US"/>
          </a:p>
        </p:txBody>
      </p:sp>
    </p:spTree>
    <p:extLst>
      <p:ext uri="{BB962C8B-B14F-4D97-AF65-F5344CB8AC3E}">
        <p14:creationId xmlns:p14="http://schemas.microsoft.com/office/powerpoint/2010/main" val="389421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Must be observable, </a:t>
            </a:r>
            <a:r>
              <a:rPr lang="en-US" i="1" dirty="0" smtClean="0"/>
              <a:t>measurable </a:t>
            </a:r>
          </a:p>
          <a:p>
            <a:pPr marL="628650" lvl="1" indent="-171450">
              <a:buFont typeface="Arial" panose="020B0604020202020204" pitchFamily="34" charset="0"/>
              <a:buChar char="•"/>
            </a:pPr>
            <a:r>
              <a:rPr lang="en-US" i="0" dirty="0" smtClean="0"/>
              <a:t>With</a:t>
            </a:r>
            <a:r>
              <a:rPr lang="en-US" i="0" baseline="0" dirty="0" smtClean="0"/>
              <a:t> regards to BBS, the expected behavior must be pretty black/white</a:t>
            </a:r>
          </a:p>
          <a:p>
            <a:pPr marL="628650" lvl="1" indent="-171450">
              <a:buFont typeface="Arial" panose="020B0604020202020204" pitchFamily="34" charset="0"/>
              <a:buChar char="•"/>
            </a:pPr>
            <a:r>
              <a:rPr lang="en-US" i="0" baseline="0" dirty="0" smtClean="0"/>
              <a:t>Seat belts on PITs, Chemical gloves when working with solvents, safety glasses on production floor  </a:t>
            </a:r>
          </a:p>
          <a:p>
            <a:r>
              <a:rPr lang="en-US" dirty="0" smtClean="0"/>
              <a:t>• Any time, any where, any body</a:t>
            </a: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8</a:t>
            </a:fld>
            <a:endParaRPr lang="en-US"/>
          </a:p>
        </p:txBody>
      </p:sp>
    </p:spTree>
    <p:extLst>
      <p:ext uri="{BB962C8B-B14F-4D97-AF65-F5344CB8AC3E}">
        <p14:creationId xmlns:p14="http://schemas.microsoft.com/office/powerpoint/2010/main" val="389421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9</a:t>
            </a:fld>
            <a:endParaRPr lang="en-US"/>
          </a:p>
        </p:txBody>
      </p:sp>
    </p:spTree>
    <p:extLst>
      <p:ext uri="{BB962C8B-B14F-4D97-AF65-F5344CB8AC3E}">
        <p14:creationId xmlns:p14="http://schemas.microsoft.com/office/powerpoint/2010/main" val="172430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Mickey was trained with Positive Punishment – Using pinch/collar when performing unwanted behaviors to reduce behavior.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Nellie is being training with Positive Reward – Giving treats to reward wanted behaviors and increase wanted behaviors.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Stimulus must occur as</a:t>
            </a:r>
            <a:r>
              <a:rPr lang="en-US" baseline="0" dirty="0" smtClean="0"/>
              <a:t> close as possible to the behavior (Rubbing nose in pee on floor not going to be effective).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Dogs, timing must be close in order to be effective.  People can have delayed reinforcement, but reinforcement is always much more effective when it is close to the timing of the behavior.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B6400F-FC74-4415-B542-D95B1EF921D7}" type="slidenum">
              <a:rPr lang="en-US" smtClean="0"/>
              <a:t>10</a:t>
            </a:fld>
            <a:endParaRPr lang="en-US"/>
          </a:p>
        </p:txBody>
      </p:sp>
    </p:spTree>
    <p:extLst>
      <p:ext uri="{BB962C8B-B14F-4D97-AF65-F5344CB8AC3E}">
        <p14:creationId xmlns:p14="http://schemas.microsoft.com/office/powerpoint/2010/main" val="389421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88D50B3-90EE-428E-AD39-79448124346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50B39-A186-41E3-8C6D-DC88F39AB7A9}" type="slidenum">
              <a:rPr lang="en-US" smtClean="0"/>
              <a:t>‹#›</a:t>
            </a:fld>
            <a:endParaRPr lang="en-US"/>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8D50B3-90EE-428E-AD39-79448124346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50B39-A186-41E3-8C6D-DC88F39AB7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8D50B3-90EE-428E-AD39-79448124346C}" type="datetimeFigureOut">
              <a:rPr lang="en-US" smtClean="0"/>
              <a:t>5/5/2019</a:t>
            </a:fld>
            <a:endParaRPr lang="en-US"/>
          </a:p>
        </p:txBody>
      </p:sp>
      <p:sp>
        <p:nvSpPr>
          <p:cNvPr id="5" name="Footer Placeholder 4"/>
          <p:cNvSpPr>
            <a:spLocks noGrp="1"/>
          </p:cNvSpPr>
          <p:nvPr>
            <p:ph type="ftr" sz="quarter" idx="11"/>
          </p:nvPr>
        </p:nvSpPr>
        <p:spPr>
          <a:xfrm>
            <a:off x="2640597" y="4783095"/>
            <a:ext cx="3836404" cy="273844"/>
          </a:xfrm>
        </p:spPr>
        <p:txBody>
          <a:bodyPr/>
          <a:lstStyle/>
          <a:p>
            <a:endParaRPr lang="en-US"/>
          </a:p>
        </p:txBody>
      </p:sp>
      <p:sp>
        <p:nvSpPr>
          <p:cNvPr id="6" name="Slide Number Placeholder 5"/>
          <p:cNvSpPr>
            <a:spLocks noGrp="1"/>
          </p:cNvSpPr>
          <p:nvPr>
            <p:ph type="sldNum" sz="quarter" idx="12"/>
          </p:nvPr>
        </p:nvSpPr>
        <p:spPr/>
        <p:txBody>
          <a:bodyPr/>
          <a:lstStyle/>
          <a:p>
            <a:fld id="{B0550B39-A186-41E3-8C6D-DC88F39AB7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8D50B3-90EE-428E-AD39-79448124346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50B39-A186-41E3-8C6D-DC88F39AB7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8D50B3-90EE-428E-AD39-79448124346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50B39-A186-41E3-8C6D-DC88F39AB7A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8D50B3-90EE-428E-AD39-79448124346C}"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50B39-A186-41E3-8C6D-DC88F39AB7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8D50B3-90EE-428E-AD39-79448124346C}"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50B39-A186-41E3-8C6D-DC88F39AB7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8D50B3-90EE-428E-AD39-79448124346C}"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50B39-A186-41E3-8C6D-DC88F39AB7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D50B3-90EE-428E-AD39-79448124346C}"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50B39-A186-41E3-8C6D-DC88F39AB7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8D50B3-90EE-428E-AD39-79448124346C}"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50B39-A186-41E3-8C6D-DC88F39AB7A9}" type="slidenum">
              <a:rPr lang="en-US" smtClean="0"/>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288D50B3-90EE-428E-AD39-79448124346C}" type="datetimeFigureOut">
              <a:rPr lang="en-US" smtClean="0"/>
              <a:t>5/5/2019</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877824"/>
            <a:ext cx="733864" cy="150876"/>
          </a:xfrm>
        </p:spPr>
        <p:txBody>
          <a:bodyPr/>
          <a:lstStyle/>
          <a:p>
            <a:fld id="{B0550B39-A186-41E3-8C6D-DC88F39AB7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88D50B3-90EE-428E-AD39-79448124346C}" type="datetimeFigureOut">
              <a:rPr lang="en-US" smtClean="0"/>
              <a:t>5/5/2019</a:t>
            </a:fld>
            <a:endParaRPr lang="en-US"/>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0550B39-A186-41E3-8C6D-DC88F39AB7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hsdailyadvisor.blr.com/category/safety-management/safety-attitude/" TargetMode="External"/><Relationship Id="rId2" Type="http://schemas.openxmlformats.org/officeDocument/2006/relationships/hyperlink" Target="http://www.oshatrain.org/pdf/otn717w.pdf" TargetMode="External"/><Relationship Id="rId1" Type="http://schemas.openxmlformats.org/officeDocument/2006/relationships/slideLayout" Target="../slideLayouts/slideLayout2.xml"/><Relationship Id="rId4" Type="http://schemas.openxmlformats.org/officeDocument/2006/relationships/hyperlink" Target="https://digitalcommons.unl.edu/cgi/viewcontent.cgi?article=1036&amp;context=usdo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47029"/>
            <a:ext cx="8839200" cy="1372321"/>
          </a:xfrm>
        </p:spPr>
        <p:txBody>
          <a:bodyPr>
            <a:normAutofit fontScale="90000"/>
          </a:bodyPr>
          <a:lstStyle/>
          <a:p>
            <a:r>
              <a:rPr lang="en-US" dirty="0" smtClean="0"/>
              <a:t>Behavior Based Safety:  The answer to your safety culture or a load of BBS?</a:t>
            </a:r>
            <a:endParaRPr lang="en-US" dirty="0"/>
          </a:p>
        </p:txBody>
      </p:sp>
      <p:sp>
        <p:nvSpPr>
          <p:cNvPr id="3" name="Subtitle 2"/>
          <p:cNvSpPr>
            <a:spLocks noGrp="1"/>
          </p:cNvSpPr>
          <p:nvPr>
            <p:ph type="subTitle" idx="1"/>
          </p:nvPr>
        </p:nvSpPr>
        <p:spPr>
          <a:xfrm>
            <a:off x="533400" y="3543300"/>
            <a:ext cx="7854696" cy="1314450"/>
          </a:xfrm>
        </p:spPr>
        <p:txBody>
          <a:bodyPr>
            <a:normAutofit/>
          </a:bodyPr>
          <a:lstStyle/>
          <a:p>
            <a:r>
              <a:rPr lang="en-US" dirty="0" smtClean="0"/>
              <a:t>Jon </a:t>
            </a:r>
            <a:r>
              <a:rPr lang="en-US" dirty="0" err="1" smtClean="0"/>
              <a:t>Birkes</a:t>
            </a:r>
            <a:r>
              <a:rPr lang="en-US" dirty="0" smtClean="0"/>
              <a:t>, MS, CSP</a:t>
            </a:r>
          </a:p>
          <a:p>
            <a:r>
              <a:rPr lang="en-US" dirty="0" smtClean="0"/>
              <a:t>Lake County Safety Council</a:t>
            </a:r>
          </a:p>
          <a:p>
            <a:r>
              <a:rPr lang="en-US" dirty="0" smtClean="0"/>
              <a:t>05/17/2019</a:t>
            </a:r>
            <a:endParaRPr lang="en-US" dirty="0"/>
          </a:p>
        </p:txBody>
      </p:sp>
    </p:spTree>
    <p:extLst>
      <p:ext uri="{BB962C8B-B14F-4D97-AF65-F5344CB8AC3E}">
        <p14:creationId xmlns:p14="http://schemas.microsoft.com/office/powerpoint/2010/main" val="81211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Consequences (Response)</a:t>
            </a:r>
            <a:endParaRPr lang="en-US" dirty="0"/>
          </a:p>
        </p:txBody>
      </p:sp>
      <p:sp>
        <p:nvSpPr>
          <p:cNvPr id="9" name="Content Placeholder 1"/>
          <p:cNvSpPr>
            <a:spLocks noGrp="1"/>
          </p:cNvSpPr>
          <p:nvPr>
            <p:ph idx="1"/>
          </p:nvPr>
        </p:nvSpPr>
        <p:spPr>
          <a:xfrm>
            <a:off x="4495800" y="1047750"/>
            <a:ext cx="3877083" cy="3505200"/>
          </a:xfrm>
        </p:spPr>
        <p:txBody>
          <a:bodyPr numCol="1">
            <a:noAutofit/>
          </a:bodyPr>
          <a:lstStyle/>
          <a:p>
            <a:pPr>
              <a:spcBef>
                <a:spcPts val="600"/>
              </a:spcBef>
              <a:spcAft>
                <a:spcPts val="600"/>
              </a:spcAft>
            </a:pPr>
            <a:r>
              <a:rPr lang="en-US" sz="2800" dirty="0" smtClean="0"/>
              <a:t>Mickey (13) – </a:t>
            </a:r>
          </a:p>
          <a:p>
            <a:pPr lvl="1">
              <a:spcBef>
                <a:spcPts val="600"/>
              </a:spcBef>
              <a:spcAft>
                <a:spcPts val="600"/>
              </a:spcAft>
            </a:pPr>
            <a:r>
              <a:rPr lang="en-US" dirty="0" smtClean="0"/>
              <a:t>Pinch Collar/Shock Collar Training</a:t>
            </a:r>
          </a:p>
          <a:p>
            <a:pPr lvl="2">
              <a:spcBef>
                <a:spcPts val="600"/>
              </a:spcBef>
              <a:spcAft>
                <a:spcPts val="600"/>
              </a:spcAft>
            </a:pPr>
            <a:r>
              <a:rPr lang="en-US" sz="2400" dirty="0" smtClean="0"/>
              <a:t>Positive Punishment</a:t>
            </a:r>
          </a:p>
          <a:p>
            <a:pPr>
              <a:spcBef>
                <a:spcPts val="600"/>
              </a:spcBef>
              <a:spcAft>
                <a:spcPts val="600"/>
              </a:spcAft>
            </a:pPr>
            <a:r>
              <a:rPr lang="en-US" sz="2800" dirty="0" smtClean="0"/>
              <a:t>Nellie (3) –</a:t>
            </a:r>
          </a:p>
          <a:p>
            <a:pPr lvl="1">
              <a:spcBef>
                <a:spcPts val="600"/>
              </a:spcBef>
              <a:spcAft>
                <a:spcPts val="600"/>
              </a:spcAft>
            </a:pPr>
            <a:r>
              <a:rPr lang="en-US" i="1" dirty="0" smtClean="0"/>
              <a:t>Clicker</a:t>
            </a:r>
            <a:r>
              <a:rPr lang="en-US" dirty="0" smtClean="0"/>
              <a:t> Training</a:t>
            </a:r>
          </a:p>
          <a:p>
            <a:pPr lvl="2">
              <a:spcBef>
                <a:spcPts val="600"/>
              </a:spcBef>
              <a:spcAft>
                <a:spcPts val="600"/>
              </a:spcAft>
            </a:pPr>
            <a:r>
              <a:rPr lang="en-US" sz="2400" i="1" dirty="0" smtClean="0"/>
              <a:t>Positive Reward</a:t>
            </a:r>
          </a:p>
        </p:txBody>
      </p:sp>
      <p:pic>
        <p:nvPicPr>
          <p:cNvPr id="6" name="Picture 2" descr="C:\Users\Owner\Desktop\Pictures\Nellie 2018\IMG_08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50" t="10341" r="12500" b="14445"/>
          <a:stretch/>
        </p:blipFill>
        <p:spPr bwMode="auto">
          <a:xfrm rot="5400000">
            <a:off x="613290" y="1271359"/>
            <a:ext cx="3505198" cy="351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5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Consequences (Response)</a:t>
            </a:r>
            <a:endParaRPr lang="en-US" dirty="0"/>
          </a:p>
        </p:txBody>
      </p:sp>
      <p:sp>
        <p:nvSpPr>
          <p:cNvPr id="2" name="Content Placeholder 1"/>
          <p:cNvSpPr>
            <a:spLocks noGrp="1"/>
          </p:cNvSpPr>
          <p:nvPr>
            <p:ph idx="1"/>
          </p:nvPr>
        </p:nvSpPr>
        <p:spPr>
          <a:xfrm>
            <a:off x="457200" y="1387078"/>
            <a:ext cx="5334000" cy="3394472"/>
          </a:xfrm>
        </p:spPr>
        <p:txBody>
          <a:bodyPr>
            <a:normAutofit lnSpcReduction="10000"/>
          </a:bodyPr>
          <a:lstStyle/>
          <a:p>
            <a:pPr marL="0" indent="0">
              <a:spcBef>
                <a:spcPts val="1200"/>
              </a:spcBef>
              <a:spcAft>
                <a:spcPts val="1200"/>
              </a:spcAft>
              <a:buNone/>
            </a:pPr>
            <a:r>
              <a:rPr lang="en-US" dirty="0" smtClean="0"/>
              <a:t>Why they do inappropriate things (i.e. unsafe acts)?</a:t>
            </a:r>
          </a:p>
          <a:p>
            <a:pPr>
              <a:spcBef>
                <a:spcPts val="1200"/>
              </a:spcBef>
              <a:spcAft>
                <a:spcPts val="1200"/>
              </a:spcAft>
            </a:pPr>
            <a:r>
              <a:rPr lang="en-US" dirty="0" smtClean="0"/>
              <a:t>Immediately certain positive </a:t>
            </a:r>
            <a:r>
              <a:rPr lang="en-US" dirty="0"/>
              <a:t>r</a:t>
            </a:r>
            <a:r>
              <a:rPr lang="en-US" dirty="0" smtClean="0"/>
              <a:t>einforcement  (save time, save effort, less discomfort)</a:t>
            </a:r>
          </a:p>
          <a:p>
            <a:pPr marL="0" indent="0">
              <a:spcBef>
                <a:spcPts val="1200"/>
              </a:spcBef>
              <a:spcAft>
                <a:spcPts val="1200"/>
              </a:spcAft>
              <a:buNone/>
            </a:pPr>
            <a:endParaRPr lang="en-US" dirty="0"/>
          </a:p>
        </p:txBody>
      </p:sp>
      <p:pic>
        <p:nvPicPr>
          <p:cNvPr id="5122" name="Picture 2" descr="C:\Users\Owner\Desktop\Pictures\Nellie 2018\IMG_07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086" t="3275" r="31863" b="47893"/>
          <a:stretch/>
        </p:blipFill>
        <p:spPr bwMode="auto">
          <a:xfrm>
            <a:off x="5791200" y="1504950"/>
            <a:ext cx="275063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15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Are you ready for BBS?</a:t>
            </a:r>
            <a:endParaRPr lang="en-US" dirty="0"/>
          </a:p>
        </p:txBody>
      </p:sp>
      <p:sp>
        <p:nvSpPr>
          <p:cNvPr id="4" name="Rectangle 3"/>
          <p:cNvSpPr/>
          <p:nvPr/>
        </p:nvSpPr>
        <p:spPr>
          <a:xfrm>
            <a:off x="926690" y="3657600"/>
            <a:ext cx="349291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Upper Management Support</a:t>
            </a:r>
            <a:endParaRPr lang="en-US" sz="2800" dirty="0">
              <a:solidFill>
                <a:schemeClr val="tx1"/>
              </a:solidFill>
            </a:endParaRPr>
          </a:p>
        </p:txBody>
      </p:sp>
      <p:sp>
        <p:nvSpPr>
          <p:cNvPr id="5" name="Rectangle 4"/>
          <p:cNvSpPr/>
          <p:nvPr/>
        </p:nvSpPr>
        <p:spPr>
          <a:xfrm>
            <a:off x="4724399" y="3657600"/>
            <a:ext cx="3505201"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Basic Safety Programs</a:t>
            </a:r>
            <a:endParaRPr lang="en-US" sz="2800" dirty="0">
              <a:solidFill>
                <a:schemeClr val="tx1"/>
              </a:solidFill>
            </a:endParaRPr>
          </a:p>
        </p:txBody>
      </p:sp>
      <p:sp>
        <p:nvSpPr>
          <p:cNvPr id="6" name="Rectangle 5"/>
          <p:cNvSpPr/>
          <p:nvPr/>
        </p:nvSpPr>
        <p:spPr>
          <a:xfrm>
            <a:off x="914400" y="2974041"/>
            <a:ext cx="7315200" cy="588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Positive Culture  </a:t>
            </a:r>
            <a:endParaRPr lang="en-US" sz="2800" dirty="0">
              <a:solidFill>
                <a:schemeClr val="tx1"/>
              </a:solidFill>
            </a:endParaRPr>
          </a:p>
        </p:txBody>
      </p:sp>
      <p:sp>
        <p:nvSpPr>
          <p:cNvPr id="7" name="Isosceles Triangle 6"/>
          <p:cNvSpPr/>
          <p:nvPr/>
        </p:nvSpPr>
        <p:spPr>
          <a:xfrm>
            <a:off x="4724400" y="1340223"/>
            <a:ext cx="4038600" cy="1460127"/>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Isosceles Triangle 7"/>
          <p:cNvSpPr/>
          <p:nvPr/>
        </p:nvSpPr>
        <p:spPr>
          <a:xfrm>
            <a:off x="457200" y="1340224"/>
            <a:ext cx="3962400" cy="1460126"/>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xtBox 8"/>
          <p:cNvSpPr txBox="1"/>
          <p:nvPr/>
        </p:nvSpPr>
        <p:spPr>
          <a:xfrm>
            <a:off x="1524000" y="2200930"/>
            <a:ext cx="2876550" cy="523220"/>
          </a:xfrm>
          <a:prstGeom prst="rect">
            <a:avLst/>
          </a:prstGeom>
          <a:noFill/>
        </p:spPr>
        <p:txBody>
          <a:bodyPr wrap="square" rtlCol="0">
            <a:spAutoFit/>
          </a:bodyPr>
          <a:lstStyle/>
          <a:p>
            <a:pPr algn="ctr"/>
            <a:r>
              <a:rPr lang="en-US" sz="2800" dirty="0" smtClean="0"/>
              <a:t>Measurement</a:t>
            </a:r>
            <a:endParaRPr lang="en-US" sz="2800" dirty="0"/>
          </a:p>
        </p:txBody>
      </p:sp>
      <p:sp>
        <p:nvSpPr>
          <p:cNvPr id="10" name="TextBox 9"/>
          <p:cNvSpPr txBox="1"/>
          <p:nvPr/>
        </p:nvSpPr>
        <p:spPr>
          <a:xfrm>
            <a:off x="4724401" y="2200930"/>
            <a:ext cx="2895600" cy="523220"/>
          </a:xfrm>
          <a:prstGeom prst="rect">
            <a:avLst/>
          </a:prstGeom>
          <a:noFill/>
        </p:spPr>
        <p:txBody>
          <a:bodyPr wrap="square" rtlCol="0">
            <a:spAutoFit/>
          </a:bodyPr>
          <a:lstStyle/>
          <a:p>
            <a:pPr algn="ctr"/>
            <a:r>
              <a:rPr lang="en-US" sz="2800" dirty="0" smtClean="0"/>
              <a:t>Accountability</a:t>
            </a:r>
            <a:endParaRPr lang="en-US" sz="2800" dirty="0"/>
          </a:p>
        </p:txBody>
      </p:sp>
    </p:spTree>
    <p:extLst>
      <p:ext uri="{BB962C8B-B14F-4D97-AF65-F5344CB8AC3E}">
        <p14:creationId xmlns:p14="http://schemas.microsoft.com/office/powerpoint/2010/main" val="1389625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House of BBS - Foundation</a:t>
            </a:r>
            <a:endParaRPr lang="en-US" dirty="0"/>
          </a:p>
        </p:txBody>
      </p:sp>
      <p:sp>
        <p:nvSpPr>
          <p:cNvPr id="2" name="Content Placeholder 1"/>
          <p:cNvSpPr>
            <a:spLocks noGrp="1"/>
          </p:cNvSpPr>
          <p:nvPr>
            <p:ph idx="1"/>
          </p:nvPr>
        </p:nvSpPr>
        <p:spPr>
          <a:xfrm>
            <a:off x="457200" y="1276350"/>
            <a:ext cx="8229600" cy="3352800"/>
          </a:xfrm>
        </p:spPr>
        <p:txBody>
          <a:bodyPr>
            <a:normAutofit fontScale="70000" lnSpcReduction="20000"/>
          </a:bodyPr>
          <a:lstStyle/>
          <a:p>
            <a:pPr>
              <a:lnSpc>
                <a:spcPct val="120000"/>
              </a:lnSpc>
              <a:spcBef>
                <a:spcPts val="600"/>
              </a:spcBef>
            </a:pPr>
            <a:r>
              <a:rPr lang="en-US" sz="3100" b="1" u="sng" dirty="0" smtClean="0"/>
              <a:t>Management </a:t>
            </a:r>
            <a:r>
              <a:rPr lang="en-US" sz="3100" b="1" u="sng" dirty="0" smtClean="0"/>
              <a:t>support</a:t>
            </a:r>
          </a:p>
          <a:p>
            <a:pPr lvl="1">
              <a:lnSpc>
                <a:spcPct val="120000"/>
              </a:lnSpc>
              <a:spcBef>
                <a:spcPts val="600"/>
              </a:spcBef>
            </a:pPr>
            <a:r>
              <a:rPr lang="en-US" sz="3100" dirty="0"/>
              <a:t>Supervisor, managers, and executives take responsibility for safety</a:t>
            </a:r>
          </a:p>
          <a:p>
            <a:pPr lvl="2">
              <a:lnSpc>
                <a:spcPct val="120000"/>
              </a:lnSpc>
              <a:spcBef>
                <a:spcPts val="600"/>
              </a:spcBef>
            </a:pPr>
            <a:r>
              <a:rPr lang="en-US" sz="2600" dirty="0" smtClean="0"/>
              <a:t>Safety </a:t>
            </a:r>
            <a:r>
              <a:rPr lang="en-US" sz="2600" dirty="0"/>
              <a:t>is the job of operations (line management) not the safety manager or committee</a:t>
            </a:r>
            <a:r>
              <a:rPr lang="en-US" sz="2600" dirty="0" smtClean="0"/>
              <a:t>.</a:t>
            </a:r>
          </a:p>
          <a:p>
            <a:pPr lvl="1">
              <a:lnSpc>
                <a:spcPct val="120000"/>
              </a:lnSpc>
              <a:spcBef>
                <a:spcPts val="600"/>
              </a:spcBef>
            </a:pPr>
            <a:r>
              <a:rPr lang="en-US" sz="3400" dirty="0" smtClean="0"/>
              <a:t>Time away from production line</a:t>
            </a:r>
          </a:p>
          <a:p>
            <a:pPr lvl="2">
              <a:lnSpc>
                <a:spcPct val="120000"/>
              </a:lnSpc>
              <a:spcBef>
                <a:spcPts val="600"/>
              </a:spcBef>
            </a:pPr>
            <a:r>
              <a:rPr lang="en-US" sz="2600" dirty="0" smtClean="0"/>
              <a:t>Training, completing surveys, entering surveys, attending committee meetings, maintenance to repair, </a:t>
            </a:r>
            <a:r>
              <a:rPr lang="en-US" sz="2600" dirty="0" err="1" smtClean="0"/>
              <a:t>etc</a:t>
            </a:r>
            <a:r>
              <a:rPr lang="en-US" sz="2600" dirty="0" smtClean="0"/>
              <a:t>, etc.</a:t>
            </a:r>
          </a:p>
          <a:p>
            <a:pPr lvl="1">
              <a:lnSpc>
                <a:spcPct val="120000"/>
              </a:lnSpc>
              <a:spcBef>
                <a:spcPts val="600"/>
              </a:spcBef>
            </a:pPr>
            <a:r>
              <a:rPr lang="en-US" sz="3100" dirty="0" smtClean="0"/>
              <a:t>Funds and the ability to spend them where appropriate</a:t>
            </a:r>
          </a:p>
        </p:txBody>
      </p:sp>
    </p:spTree>
    <p:extLst>
      <p:ext uri="{BB962C8B-B14F-4D97-AF65-F5344CB8AC3E}">
        <p14:creationId xmlns:p14="http://schemas.microsoft.com/office/powerpoint/2010/main" val="311589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House of BBS - Foundation</a:t>
            </a:r>
            <a:endParaRPr lang="en-US" dirty="0"/>
          </a:p>
        </p:txBody>
      </p:sp>
      <p:sp>
        <p:nvSpPr>
          <p:cNvPr id="2" name="Content Placeholder 1"/>
          <p:cNvSpPr>
            <a:spLocks noGrp="1"/>
          </p:cNvSpPr>
          <p:nvPr>
            <p:ph idx="1"/>
          </p:nvPr>
        </p:nvSpPr>
        <p:spPr>
          <a:xfrm>
            <a:off x="457200" y="1504950"/>
            <a:ext cx="8229600" cy="3124200"/>
          </a:xfrm>
        </p:spPr>
        <p:txBody>
          <a:bodyPr>
            <a:normAutofit/>
          </a:bodyPr>
          <a:lstStyle/>
          <a:p>
            <a:pPr>
              <a:spcBef>
                <a:spcPts val="600"/>
              </a:spcBef>
              <a:spcAft>
                <a:spcPts val="600"/>
              </a:spcAft>
            </a:pPr>
            <a:r>
              <a:rPr lang="en-US" sz="3200" dirty="0"/>
              <a:t>Basic safety programs</a:t>
            </a:r>
          </a:p>
          <a:p>
            <a:pPr lvl="1">
              <a:spcBef>
                <a:spcPts val="600"/>
              </a:spcBef>
              <a:spcAft>
                <a:spcPts val="600"/>
              </a:spcAft>
            </a:pPr>
            <a:r>
              <a:rPr lang="en-US" sz="2800" dirty="0"/>
              <a:t>OSHA </a:t>
            </a:r>
            <a:r>
              <a:rPr lang="en-US" sz="2800" dirty="0" smtClean="0"/>
              <a:t>Compliance, Training programs, Accident investigation, Hazard identification.</a:t>
            </a:r>
          </a:p>
          <a:p>
            <a:pPr lvl="1">
              <a:spcBef>
                <a:spcPts val="600"/>
              </a:spcBef>
              <a:spcAft>
                <a:spcPts val="600"/>
              </a:spcAft>
            </a:pPr>
            <a:r>
              <a:rPr lang="en-US" sz="2800" dirty="0" smtClean="0"/>
              <a:t>Front line personnel cannot observe safe/unsafe behavior if they don’t know what is safe/unsafe.</a:t>
            </a:r>
            <a:endParaRPr lang="en-US" sz="2800" dirty="0"/>
          </a:p>
        </p:txBody>
      </p:sp>
    </p:spTree>
    <p:extLst>
      <p:ext uri="{BB962C8B-B14F-4D97-AF65-F5344CB8AC3E}">
        <p14:creationId xmlns:p14="http://schemas.microsoft.com/office/powerpoint/2010/main" val="2687679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House of BBS – Living Space</a:t>
            </a:r>
            <a:endParaRPr lang="en-US" dirty="0"/>
          </a:p>
        </p:txBody>
      </p:sp>
      <p:sp>
        <p:nvSpPr>
          <p:cNvPr id="2" name="Content Placeholder 1"/>
          <p:cNvSpPr>
            <a:spLocks noGrp="1"/>
          </p:cNvSpPr>
          <p:nvPr>
            <p:ph idx="1"/>
          </p:nvPr>
        </p:nvSpPr>
        <p:spPr>
          <a:xfrm>
            <a:off x="457200" y="1352550"/>
            <a:ext cx="8229600" cy="3276600"/>
          </a:xfrm>
        </p:spPr>
        <p:txBody>
          <a:bodyPr>
            <a:normAutofit/>
          </a:bodyPr>
          <a:lstStyle/>
          <a:p>
            <a:pPr>
              <a:spcBef>
                <a:spcPts val="1200"/>
              </a:spcBef>
            </a:pPr>
            <a:r>
              <a:rPr lang="en-US" sz="3600" dirty="0" smtClean="0"/>
              <a:t>Positive Culture</a:t>
            </a:r>
            <a:endParaRPr lang="en-US" sz="3600" dirty="0"/>
          </a:p>
          <a:p>
            <a:pPr lvl="1">
              <a:spcBef>
                <a:spcPts val="1200"/>
              </a:spcBef>
            </a:pPr>
            <a:r>
              <a:rPr lang="en-US" sz="3200" dirty="0" smtClean="0"/>
              <a:t>Trust, Openness, </a:t>
            </a:r>
          </a:p>
          <a:p>
            <a:pPr lvl="1">
              <a:spcBef>
                <a:spcPts val="1200"/>
              </a:spcBef>
            </a:pPr>
            <a:r>
              <a:rPr lang="en-US" sz="3200" dirty="0" smtClean="0"/>
              <a:t>Respect for Individuals, </a:t>
            </a:r>
          </a:p>
          <a:p>
            <a:pPr lvl="1">
              <a:spcBef>
                <a:spcPts val="1200"/>
              </a:spcBef>
            </a:pPr>
            <a:r>
              <a:rPr lang="en-US" sz="3200" dirty="0" smtClean="0"/>
              <a:t>Positive reinforcement</a:t>
            </a:r>
          </a:p>
          <a:p>
            <a:pPr lvl="1"/>
            <a:endParaRPr lang="en-US" dirty="0" smtClean="0"/>
          </a:p>
          <a:p>
            <a:pPr lvl="1"/>
            <a:endParaRPr lang="en-US" dirty="0"/>
          </a:p>
        </p:txBody>
      </p:sp>
    </p:spTree>
    <p:extLst>
      <p:ext uri="{BB962C8B-B14F-4D97-AF65-F5344CB8AC3E}">
        <p14:creationId xmlns:p14="http://schemas.microsoft.com/office/powerpoint/2010/main" val="3747718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dirty="0"/>
              <a:t>House of BBS – Living </a:t>
            </a:r>
            <a:r>
              <a:rPr lang="en-US" dirty="0" smtClean="0"/>
              <a:t>Space</a:t>
            </a:r>
            <a:endParaRPr lang="en-US" altLang="en-US" dirty="0" smtClean="0"/>
          </a:p>
        </p:txBody>
      </p:sp>
      <p:pic>
        <p:nvPicPr>
          <p:cNvPr id="282628" name="Picture 4" descr="Icebe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656" y="1822311"/>
            <a:ext cx="2960688" cy="258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9" name="Rectangle 5">
            <a:extLst>
              <a:ext uri="{FF2B5EF4-FFF2-40B4-BE49-F238E27FC236}">
                <a16:creationId xmlns="" xmlns:a16="http://schemas.microsoft.com/office/drawing/2014/main" id="{E7977B99-49A5-4E8E-B37A-9138E31D2029}"/>
              </a:ext>
            </a:extLst>
          </p:cNvPr>
          <p:cNvSpPr>
            <a:spLocks noChangeArrowheads="1"/>
          </p:cNvSpPr>
          <p:nvPr/>
        </p:nvSpPr>
        <p:spPr bwMode="auto">
          <a:xfrm>
            <a:off x="762000" y="2019032"/>
            <a:ext cx="2165350" cy="628918"/>
          </a:xfrm>
          <a:prstGeom prst="rect">
            <a:avLst/>
          </a:prstGeom>
          <a:noFill/>
          <a:ln w="9525">
            <a:noFill/>
            <a:miter lim="800000"/>
            <a:headEnd/>
            <a:tailEnd/>
          </a:ln>
        </p:spPr>
        <p:txBody>
          <a:bodyPr/>
          <a:lstStyle/>
          <a:p>
            <a:pPr marL="342900" indent="-342900">
              <a:lnSpc>
                <a:spcPct val="120000"/>
              </a:lnSpc>
              <a:spcAft>
                <a:spcPct val="30000"/>
              </a:spcAft>
              <a:buClr>
                <a:schemeClr val="tx2"/>
              </a:buClr>
              <a:buSzPct val="120000"/>
              <a:buFont typeface="Arial" pitchFamily="34" charset="0"/>
              <a:buChar char="•"/>
              <a:defRPr/>
            </a:pPr>
            <a:r>
              <a:rPr lang="en-GB" sz="2800" dirty="0" smtClean="0">
                <a:latin typeface="+mj-lt"/>
              </a:rPr>
              <a:t>Visible</a:t>
            </a:r>
            <a:endParaRPr lang="en-GB" sz="2800" dirty="0">
              <a:latin typeface="+mj-lt"/>
            </a:endParaRPr>
          </a:p>
        </p:txBody>
      </p:sp>
      <p:sp>
        <p:nvSpPr>
          <p:cNvPr id="282630" name="Rectangle 6"/>
          <p:cNvSpPr>
            <a:spLocks noChangeArrowheads="1"/>
          </p:cNvSpPr>
          <p:nvPr/>
        </p:nvSpPr>
        <p:spPr bwMode="auto">
          <a:xfrm>
            <a:off x="6008688" y="2162174"/>
            <a:ext cx="2830512" cy="48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defTabSz="892175" eaLnBrk="0" fontAlgn="base" hangingPunct="0">
              <a:spcBef>
                <a:spcPct val="0"/>
              </a:spcBef>
              <a:spcAft>
                <a:spcPct val="0"/>
              </a:spcAft>
              <a:defRPr sz="1700">
                <a:solidFill>
                  <a:schemeClr val="tx1"/>
                </a:solidFill>
                <a:latin typeface="Arial" charset="0"/>
                <a:cs typeface="Arial" charset="0"/>
              </a:defRPr>
            </a:lvl6pPr>
            <a:lvl7pPr marL="2971800" indent="-228600" defTabSz="892175" eaLnBrk="0" fontAlgn="base" hangingPunct="0">
              <a:spcBef>
                <a:spcPct val="0"/>
              </a:spcBef>
              <a:spcAft>
                <a:spcPct val="0"/>
              </a:spcAft>
              <a:defRPr sz="1700">
                <a:solidFill>
                  <a:schemeClr val="tx1"/>
                </a:solidFill>
                <a:latin typeface="Arial" charset="0"/>
                <a:cs typeface="Arial" charset="0"/>
              </a:defRPr>
            </a:lvl7pPr>
            <a:lvl8pPr marL="3429000" indent="-228600" defTabSz="892175" eaLnBrk="0" fontAlgn="base" hangingPunct="0">
              <a:spcBef>
                <a:spcPct val="0"/>
              </a:spcBef>
              <a:spcAft>
                <a:spcPct val="0"/>
              </a:spcAft>
              <a:defRPr sz="1700">
                <a:solidFill>
                  <a:schemeClr val="tx1"/>
                </a:solidFill>
                <a:latin typeface="Arial" charset="0"/>
                <a:cs typeface="Arial" charset="0"/>
              </a:defRPr>
            </a:lvl8pPr>
            <a:lvl9pPr marL="3886200" indent="-228600" defTabSz="892175" eaLnBrk="0" fontAlgn="base" hangingPunct="0">
              <a:spcBef>
                <a:spcPct val="0"/>
              </a:spcBef>
              <a:spcAft>
                <a:spcPct val="0"/>
              </a:spcAft>
              <a:defRPr sz="1700">
                <a:solidFill>
                  <a:schemeClr val="tx1"/>
                </a:solidFill>
                <a:latin typeface="Arial" charset="0"/>
                <a:cs typeface="Arial" charset="0"/>
              </a:defRPr>
            </a:lvl9pPr>
          </a:lstStyle>
          <a:p>
            <a:pPr lvl="1">
              <a:lnSpc>
                <a:spcPct val="120000"/>
              </a:lnSpc>
              <a:spcAft>
                <a:spcPct val="30000"/>
              </a:spcAft>
              <a:buClr>
                <a:schemeClr val="tx2"/>
              </a:buClr>
              <a:buSzPct val="120000"/>
              <a:buFontTx/>
              <a:buChar char="•"/>
            </a:pPr>
            <a:r>
              <a:rPr lang="en-US" altLang="en-US" sz="2400" dirty="0" smtClean="0"/>
              <a:t>Behavior</a:t>
            </a:r>
            <a:endParaRPr lang="en-US" altLang="en-US" sz="2400" dirty="0"/>
          </a:p>
          <a:p>
            <a:pPr lvl="1">
              <a:lnSpc>
                <a:spcPct val="120000"/>
              </a:lnSpc>
              <a:spcAft>
                <a:spcPct val="30000"/>
              </a:spcAft>
              <a:buClr>
                <a:schemeClr val="tx2"/>
              </a:buClr>
              <a:buSzPct val="120000"/>
              <a:buFontTx/>
              <a:buChar char="•"/>
            </a:pPr>
            <a:r>
              <a:rPr lang="en-GB" altLang="en-US" sz="2400" dirty="0" smtClean="0">
                <a:solidFill>
                  <a:srgbClr val="FF0000"/>
                </a:solidFill>
              </a:rPr>
              <a:t>Attitudes</a:t>
            </a:r>
            <a:endParaRPr lang="en-GB" altLang="en-US" sz="2400" dirty="0">
              <a:solidFill>
                <a:srgbClr val="FF0000"/>
              </a:solidFill>
            </a:endParaRPr>
          </a:p>
          <a:p>
            <a:pPr lvl="1">
              <a:lnSpc>
                <a:spcPct val="120000"/>
              </a:lnSpc>
              <a:spcAft>
                <a:spcPct val="30000"/>
              </a:spcAft>
              <a:buClr>
                <a:schemeClr val="tx2"/>
              </a:buClr>
              <a:buSzPct val="120000"/>
              <a:buFontTx/>
              <a:buChar char="•"/>
            </a:pPr>
            <a:r>
              <a:rPr lang="en-GB" altLang="en-US" sz="2400" dirty="0">
                <a:solidFill>
                  <a:srgbClr val="FF0000"/>
                </a:solidFill>
              </a:rPr>
              <a:t>Values</a:t>
            </a:r>
          </a:p>
          <a:p>
            <a:pPr lvl="1">
              <a:lnSpc>
                <a:spcPct val="120000"/>
              </a:lnSpc>
              <a:spcAft>
                <a:spcPct val="30000"/>
              </a:spcAft>
              <a:buClr>
                <a:schemeClr val="tx2"/>
              </a:buClr>
              <a:buSzPct val="120000"/>
              <a:buFontTx/>
              <a:buChar char="•"/>
            </a:pPr>
            <a:r>
              <a:rPr lang="en-GB" altLang="en-US" sz="2400" dirty="0">
                <a:solidFill>
                  <a:srgbClr val="FF0000"/>
                </a:solidFill>
              </a:rPr>
              <a:t>Beliefs</a:t>
            </a:r>
            <a:endParaRPr lang="en-US" altLang="en-US" sz="2400" dirty="0">
              <a:solidFill>
                <a:srgbClr val="FF0000"/>
              </a:solidFill>
            </a:endParaRPr>
          </a:p>
        </p:txBody>
      </p:sp>
      <p:sp>
        <p:nvSpPr>
          <p:cNvPr id="12" name="Rectangle 5">
            <a:extLst>
              <a:ext uri="{FF2B5EF4-FFF2-40B4-BE49-F238E27FC236}">
                <a16:creationId xmlns="" xmlns:a16="http://schemas.microsoft.com/office/drawing/2014/main" id="{2B8798DE-AF64-41E2-876D-862FF347F5B0}"/>
              </a:ext>
            </a:extLst>
          </p:cNvPr>
          <p:cNvSpPr>
            <a:spLocks noChangeArrowheads="1"/>
          </p:cNvSpPr>
          <p:nvPr/>
        </p:nvSpPr>
        <p:spPr bwMode="auto">
          <a:xfrm>
            <a:off x="762001" y="2647950"/>
            <a:ext cx="2165349" cy="595313"/>
          </a:xfrm>
          <a:prstGeom prst="rect">
            <a:avLst/>
          </a:prstGeom>
          <a:noFill/>
          <a:ln w="9525">
            <a:noFill/>
            <a:miter lim="800000"/>
            <a:headEnd/>
            <a:tailEnd/>
          </a:ln>
        </p:spPr>
        <p:txBody>
          <a:bodyPr/>
          <a:lstStyle/>
          <a:p>
            <a:pPr marL="342900" indent="-342900">
              <a:lnSpc>
                <a:spcPct val="120000"/>
              </a:lnSpc>
              <a:spcAft>
                <a:spcPct val="30000"/>
              </a:spcAft>
              <a:buClr>
                <a:schemeClr val="tx2"/>
              </a:buClr>
              <a:buSzPct val="120000"/>
              <a:buFont typeface="Arial" pitchFamily="34" charset="0"/>
              <a:buChar char="•"/>
              <a:defRPr/>
            </a:pPr>
            <a:r>
              <a:rPr lang="en-GB" sz="2800" dirty="0" smtClean="0">
                <a:latin typeface="+mj-lt"/>
              </a:rPr>
              <a:t>Invisible</a:t>
            </a:r>
            <a:endParaRPr lang="en-GB" sz="2800" dirty="0">
              <a:latin typeface="+mj-lt"/>
            </a:endParaRPr>
          </a:p>
        </p:txBody>
      </p:sp>
      <p:sp>
        <p:nvSpPr>
          <p:cNvPr id="282631" name="Line 7">
            <a:extLst>
              <a:ext uri="{FF2B5EF4-FFF2-40B4-BE49-F238E27FC236}">
                <a16:creationId xmlns="" xmlns:a16="http://schemas.microsoft.com/office/drawing/2014/main" id="{0251F208-3EAC-4503-B7F3-8E1CE1E3F679}"/>
              </a:ext>
            </a:extLst>
          </p:cNvPr>
          <p:cNvSpPr>
            <a:spLocks noChangeShapeType="1"/>
          </p:cNvSpPr>
          <p:nvPr/>
        </p:nvSpPr>
        <p:spPr bwMode="auto">
          <a:xfrm>
            <a:off x="1006478" y="2647950"/>
            <a:ext cx="7451722" cy="0"/>
          </a:xfrm>
          <a:prstGeom prst="line">
            <a:avLst/>
          </a:prstGeom>
          <a:noFill/>
          <a:ln w="57150">
            <a:solidFill>
              <a:srgbClr val="FF0000">
                <a:alpha val="39999"/>
              </a:srgbClr>
            </a:solidFill>
            <a:prstDash val="dash"/>
            <a:round/>
            <a:headEnd/>
            <a:tailEnd/>
          </a:ln>
        </p:spPr>
        <p:txBody>
          <a:bodyPr/>
          <a:lstStyle/>
          <a:p>
            <a:pPr eaLnBrk="1" hangingPunct="1">
              <a:defRPr/>
            </a:pPr>
            <a:endParaRPr lang="en-GB">
              <a:latin typeface="+mj-lt"/>
            </a:endParaRPr>
          </a:p>
        </p:txBody>
      </p:sp>
      <p:sp>
        <p:nvSpPr>
          <p:cNvPr id="13" name="Content Placeholder 1"/>
          <p:cNvSpPr txBox="1">
            <a:spLocks/>
          </p:cNvSpPr>
          <p:nvPr/>
        </p:nvSpPr>
        <p:spPr>
          <a:xfrm>
            <a:off x="457200" y="1272778"/>
            <a:ext cx="8229600" cy="7655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Culture</a:t>
            </a:r>
          </a:p>
        </p:txBody>
      </p:sp>
    </p:spTree>
    <p:extLst>
      <p:ext uri="{BB962C8B-B14F-4D97-AF65-F5344CB8AC3E}">
        <p14:creationId xmlns:p14="http://schemas.microsoft.com/office/powerpoint/2010/main" val="117959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2826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28263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28263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05979"/>
            <a:ext cx="7772400" cy="765571"/>
          </a:xfrm>
        </p:spPr>
        <p:txBody>
          <a:bodyPr>
            <a:normAutofit fontScale="90000"/>
          </a:bodyPr>
          <a:lstStyle/>
          <a:p>
            <a:r>
              <a:rPr lang="en-US" dirty="0" smtClean="0"/>
              <a:t>House of BBS – Roof</a:t>
            </a:r>
            <a:endParaRPr lang="en-US" dirty="0"/>
          </a:p>
        </p:txBody>
      </p:sp>
      <p:sp>
        <p:nvSpPr>
          <p:cNvPr id="2" name="Content Placeholder 1"/>
          <p:cNvSpPr>
            <a:spLocks noGrp="1"/>
          </p:cNvSpPr>
          <p:nvPr>
            <p:ph idx="1"/>
          </p:nvPr>
        </p:nvSpPr>
        <p:spPr>
          <a:xfrm>
            <a:off x="457200" y="1200150"/>
            <a:ext cx="8229600" cy="3429000"/>
          </a:xfrm>
        </p:spPr>
        <p:txBody>
          <a:bodyPr>
            <a:normAutofit lnSpcReduction="10000"/>
          </a:bodyPr>
          <a:lstStyle/>
          <a:p>
            <a:r>
              <a:rPr lang="en-US" sz="3000" dirty="0" smtClean="0"/>
              <a:t>Measurement –</a:t>
            </a:r>
          </a:p>
          <a:p>
            <a:pPr lvl="1"/>
            <a:r>
              <a:rPr lang="en-US" sz="2400" dirty="0" smtClean="0"/>
              <a:t>Are safety metrics part of you top level KPIs?</a:t>
            </a:r>
          </a:p>
          <a:p>
            <a:pPr lvl="2"/>
            <a:r>
              <a:rPr lang="en-US" sz="2200" dirty="0" smtClean="0"/>
              <a:t>NOT </a:t>
            </a:r>
            <a:r>
              <a:rPr lang="en-US" sz="2200" dirty="0" smtClean="0"/>
              <a:t>just recordable </a:t>
            </a:r>
            <a:r>
              <a:rPr lang="en-US" sz="2200" dirty="0" smtClean="0"/>
              <a:t>and lost days</a:t>
            </a:r>
          </a:p>
          <a:p>
            <a:pPr lvl="3"/>
            <a:r>
              <a:rPr lang="en-US" sz="2000" dirty="0" smtClean="0"/>
              <a:t># of observations, quality of observations, # action items created from observations, closure of action items in timely manner.</a:t>
            </a:r>
            <a:endParaRPr lang="en-US" sz="2000" dirty="0" smtClean="0"/>
          </a:p>
          <a:p>
            <a:pPr lvl="1"/>
            <a:r>
              <a:rPr lang="en-US" sz="2400" dirty="0" smtClean="0"/>
              <a:t>Are there goals surrounding these metrics</a:t>
            </a:r>
          </a:p>
          <a:p>
            <a:pPr lvl="2"/>
            <a:r>
              <a:rPr lang="en-US" sz="2200" dirty="0" smtClean="0"/>
              <a:t>100% completion of training, Corrective actions completed within 90 days, inspections completed by 3rd Friday of the month</a:t>
            </a:r>
          </a:p>
          <a:p>
            <a:pPr lvl="1"/>
            <a:endParaRPr lang="en-US" dirty="0" smtClean="0"/>
          </a:p>
          <a:p>
            <a:pPr lvl="1"/>
            <a:endParaRPr lang="en-US" dirty="0"/>
          </a:p>
        </p:txBody>
      </p:sp>
    </p:spTree>
    <p:extLst>
      <p:ext uri="{BB962C8B-B14F-4D97-AF65-F5344CB8AC3E}">
        <p14:creationId xmlns:p14="http://schemas.microsoft.com/office/powerpoint/2010/main" val="3932590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05979"/>
            <a:ext cx="7772400" cy="765571"/>
          </a:xfrm>
        </p:spPr>
        <p:txBody>
          <a:bodyPr>
            <a:normAutofit fontScale="90000"/>
          </a:bodyPr>
          <a:lstStyle/>
          <a:p>
            <a:r>
              <a:rPr lang="en-US" dirty="0" smtClean="0"/>
              <a:t>House of BBS – Roof</a:t>
            </a:r>
            <a:endParaRPr lang="en-US" dirty="0"/>
          </a:p>
        </p:txBody>
      </p:sp>
      <p:sp>
        <p:nvSpPr>
          <p:cNvPr id="2" name="Content Placeholder 1"/>
          <p:cNvSpPr>
            <a:spLocks noGrp="1"/>
          </p:cNvSpPr>
          <p:nvPr>
            <p:ph idx="1"/>
          </p:nvPr>
        </p:nvSpPr>
        <p:spPr>
          <a:xfrm>
            <a:off x="457200" y="1200150"/>
            <a:ext cx="8229600" cy="3429000"/>
          </a:xfrm>
        </p:spPr>
        <p:txBody>
          <a:bodyPr>
            <a:normAutofit/>
          </a:bodyPr>
          <a:lstStyle/>
          <a:p>
            <a:r>
              <a:rPr lang="en-US" sz="3000" dirty="0" smtClean="0"/>
              <a:t>Accountability </a:t>
            </a:r>
            <a:r>
              <a:rPr lang="en-US" sz="3000" dirty="0" smtClean="0"/>
              <a:t>– </a:t>
            </a:r>
          </a:p>
          <a:p>
            <a:pPr lvl="1"/>
            <a:r>
              <a:rPr lang="en-US" sz="2400" dirty="0"/>
              <a:t>M</a:t>
            </a:r>
            <a:r>
              <a:rPr lang="en-US" sz="2400" dirty="0" smtClean="0"/>
              <a:t>eeting </a:t>
            </a:r>
            <a:r>
              <a:rPr lang="en-US" sz="2400" dirty="0" smtClean="0"/>
              <a:t>these goals apart of everyone’s expectations</a:t>
            </a:r>
            <a:r>
              <a:rPr lang="en-US" sz="2400" dirty="0" smtClean="0"/>
              <a:t>?</a:t>
            </a:r>
          </a:p>
          <a:p>
            <a:pPr lvl="1"/>
            <a:r>
              <a:rPr lang="en-US" sz="2400" dirty="0" smtClean="0"/>
              <a:t>Do you have a “Cadence of Accountability”</a:t>
            </a:r>
            <a:endParaRPr lang="en-US" sz="2400" dirty="0" smtClean="0"/>
          </a:p>
          <a:p>
            <a:pPr lvl="2"/>
            <a:r>
              <a:rPr lang="en-US" dirty="0" smtClean="0"/>
              <a:t>Meet frequently to ensure that goals are being met.</a:t>
            </a:r>
          </a:p>
          <a:p>
            <a:pPr lvl="2"/>
            <a:r>
              <a:rPr lang="en-US" dirty="0" smtClean="0"/>
              <a:t>Must be from top down and back up again</a:t>
            </a:r>
          </a:p>
          <a:p>
            <a:pPr lvl="1"/>
            <a:r>
              <a:rPr lang="en-US" dirty="0" smtClean="0"/>
              <a:t>Is the program doing what it is meant to?</a:t>
            </a:r>
          </a:p>
          <a:p>
            <a:pPr lvl="2"/>
            <a:r>
              <a:rPr lang="en-US" dirty="0" smtClean="0"/>
              <a:t>Check and adjust</a:t>
            </a: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055360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Mistakes</a:t>
            </a:r>
            <a:endParaRPr lang="en-US" dirty="0"/>
          </a:p>
        </p:txBody>
      </p:sp>
      <p:sp>
        <p:nvSpPr>
          <p:cNvPr id="2" name="Content Placeholder 1"/>
          <p:cNvSpPr>
            <a:spLocks noGrp="1"/>
          </p:cNvSpPr>
          <p:nvPr>
            <p:ph idx="1"/>
          </p:nvPr>
        </p:nvSpPr>
        <p:spPr/>
        <p:txBody>
          <a:bodyPr>
            <a:normAutofit fontScale="25000" lnSpcReduction="20000"/>
          </a:bodyPr>
          <a:lstStyle/>
          <a:p>
            <a:pPr>
              <a:spcBef>
                <a:spcPts val="600"/>
              </a:spcBef>
              <a:spcAft>
                <a:spcPts val="600"/>
              </a:spcAft>
            </a:pPr>
            <a:r>
              <a:rPr lang="en-US" sz="11200" dirty="0" smtClean="0"/>
              <a:t>BBS will solve all my problems</a:t>
            </a:r>
          </a:p>
          <a:p>
            <a:pPr>
              <a:spcBef>
                <a:spcPts val="600"/>
              </a:spcBef>
              <a:spcAft>
                <a:spcPts val="600"/>
              </a:spcAft>
            </a:pPr>
            <a:r>
              <a:rPr lang="en-US" sz="11200" dirty="0" smtClean="0"/>
              <a:t>Manger/Supervisor not participating</a:t>
            </a:r>
          </a:p>
          <a:p>
            <a:pPr>
              <a:spcBef>
                <a:spcPts val="600"/>
              </a:spcBef>
              <a:spcAft>
                <a:spcPts val="600"/>
              </a:spcAft>
            </a:pPr>
            <a:r>
              <a:rPr lang="en-US" sz="11200" dirty="0" smtClean="0"/>
              <a:t>Roll-out needs to be well-supported, timed, and completed</a:t>
            </a:r>
            <a:r>
              <a:rPr lang="en-US" sz="11200" dirty="0" smtClean="0"/>
              <a:t>.</a:t>
            </a:r>
            <a:endParaRPr lang="en-US" sz="11200" dirty="0" smtClean="0"/>
          </a:p>
          <a:p>
            <a:pPr>
              <a:spcBef>
                <a:spcPts val="600"/>
              </a:spcBef>
              <a:spcAft>
                <a:spcPts val="600"/>
              </a:spcAft>
            </a:pPr>
            <a:r>
              <a:rPr lang="en-US" sz="11200" dirty="0" smtClean="0"/>
              <a:t>Observations too complicated</a:t>
            </a:r>
          </a:p>
          <a:p>
            <a:pPr>
              <a:spcBef>
                <a:spcPts val="600"/>
              </a:spcBef>
              <a:spcAft>
                <a:spcPts val="600"/>
              </a:spcAft>
            </a:pPr>
            <a:r>
              <a:rPr lang="en-US" sz="11200" dirty="0"/>
              <a:t>Used as “got </a:t>
            </a:r>
            <a:r>
              <a:rPr lang="en-US" sz="11200" dirty="0" err="1"/>
              <a:t>ya</a:t>
            </a:r>
            <a:r>
              <a:rPr lang="en-US" sz="11200" dirty="0"/>
              <a:t>” moment.</a:t>
            </a:r>
          </a:p>
          <a:p>
            <a:pPr lvl="1">
              <a:spcBef>
                <a:spcPts val="600"/>
              </a:spcBef>
              <a:spcAft>
                <a:spcPts val="600"/>
              </a:spcAft>
            </a:pPr>
            <a:r>
              <a:rPr lang="en-US" sz="11200" dirty="0"/>
              <a:t>Not enough positive reinforcement</a:t>
            </a:r>
          </a:p>
          <a:p>
            <a:pPr>
              <a:spcBef>
                <a:spcPts val="600"/>
              </a:spcBef>
              <a:spcAft>
                <a:spcPts val="600"/>
              </a:spcAft>
            </a:pPr>
            <a:endParaRPr lang="en-US" dirty="0"/>
          </a:p>
          <a:p>
            <a:pPr>
              <a:spcBef>
                <a:spcPts val="600"/>
              </a:spcBef>
              <a:spcAft>
                <a:spcPts val="600"/>
              </a:spcAft>
            </a:pPr>
            <a:endParaRPr lang="en-US" dirty="0" smtClean="0"/>
          </a:p>
        </p:txBody>
      </p:sp>
    </p:spTree>
    <p:extLst>
      <p:ext uri="{BB962C8B-B14F-4D97-AF65-F5344CB8AC3E}">
        <p14:creationId xmlns:p14="http://schemas.microsoft.com/office/powerpoint/2010/main" val="1526355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22434" y="1200150"/>
            <a:ext cx="7772400" cy="3771900"/>
          </a:xfrm>
        </p:spPr>
        <p:txBody>
          <a:bodyPr>
            <a:normAutofit fontScale="92500" lnSpcReduction="20000"/>
          </a:bodyPr>
          <a:lstStyle/>
          <a:p>
            <a:pPr marL="0" indent="0">
              <a:spcBef>
                <a:spcPts val="1200"/>
              </a:spcBef>
              <a:spcAft>
                <a:spcPts val="600"/>
              </a:spcAft>
              <a:buNone/>
            </a:pPr>
            <a:r>
              <a:rPr lang="en-US" sz="3200" dirty="0" smtClean="0"/>
              <a:t>Jon </a:t>
            </a:r>
            <a:r>
              <a:rPr lang="en-US" sz="3200" dirty="0" err="1" smtClean="0"/>
              <a:t>Birkes</a:t>
            </a:r>
            <a:r>
              <a:rPr lang="en-US" sz="3200" dirty="0" smtClean="0"/>
              <a:t>, MS, CSP</a:t>
            </a:r>
          </a:p>
          <a:p>
            <a:pPr marL="0" indent="0">
              <a:spcBef>
                <a:spcPts val="1200"/>
              </a:spcBef>
              <a:spcAft>
                <a:spcPts val="600"/>
              </a:spcAft>
              <a:buNone/>
            </a:pPr>
            <a:r>
              <a:rPr lang="en-US" sz="3200" dirty="0" smtClean="0"/>
              <a:t>&gt; 13 years in Safety, Health, Environmental Field</a:t>
            </a:r>
          </a:p>
          <a:p>
            <a:pPr>
              <a:spcBef>
                <a:spcPts val="1200"/>
              </a:spcBef>
              <a:spcAft>
                <a:spcPts val="600"/>
              </a:spcAft>
            </a:pPr>
            <a:r>
              <a:rPr lang="en-US" sz="3000" dirty="0" smtClean="0"/>
              <a:t>Academia – Facility Safety, Laboratory Safety, Biosafety, Radiation Safety, Construction Safety</a:t>
            </a:r>
          </a:p>
          <a:p>
            <a:pPr>
              <a:spcBef>
                <a:spcPts val="1200"/>
              </a:spcBef>
              <a:spcAft>
                <a:spcPts val="600"/>
              </a:spcAft>
            </a:pPr>
            <a:r>
              <a:rPr lang="en-US" sz="3000" dirty="0" smtClean="0"/>
              <a:t>Chemical Additive R&amp;D </a:t>
            </a:r>
            <a:r>
              <a:rPr lang="en-US" sz="3000" dirty="0" smtClean="0"/>
              <a:t>/ </a:t>
            </a:r>
            <a:r>
              <a:rPr lang="en-US" sz="3000" dirty="0" smtClean="0"/>
              <a:t>Plastic </a:t>
            </a:r>
            <a:r>
              <a:rPr lang="en-US" sz="3000" dirty="0" smtClean="0"/>
              <a:t>Extrusion / </a:t>
            </a:r>
            <a:r>
              <a:rPr lang="en-US" sz="3000" dirty="0"/>
              <a:t>PSM Pilot Plant </a:t>
            </a:r>
            <a:endParaRPr lang="en-US" sz="3000" dirty="0" smtClean="0"/>
          </a:p>
          <a:p>
            <a:pPr>
              <a:spcBef>
                <a:spcPts val="1200"/>
              </a:spcBef>
              <a:spcAft>
                <a:spcPts val="600"/>
              </a:spcAft>
            </a:pPr>
            <a:r>
              <a:rPr lang="en-US" sz="3000" dirty="0" smtClean="0"/>
              <a:t>Adhesives Manufacturing </a:t>
            </a:r>
            <a:endParaRPr lang="en-US" sz="3000" dirty="0"/>
          </a:p>
        </p:txBody>
      </p:sp>
    </p:spTree>
    <p:extLst>
      <p:ext uri="{BB962C8B-B14F-4D97-AF65-F5344CB8AC3E}">
        <p14:creationId xmlns:p14="http://schemas.microsoft.com/office/powerpoint/2010/main" val="1118187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Mistakes</a:t>
            </a:r>
            <a:endParaRPr lang="en-US" dirty="0"/>
          </a:p>
        </p:txBody>
      </p:sp>
      <p:sp>
        <p:nvSpPr>
          <p:cNvPr id="2" name="Content Placeholder 1"/>
          <p:cNvSpPr>
            <a:spLocks noGrp="1"/>
          </p:cNvSpPr>
          <p:nvPr>
            <p:ph idx="1"/>
          </p:nvPr>
        </p:nvSpPr>
        <p:spPr/>
        <p:txBody>
          <a:bodyPr>
            <a:normAutofit fontScale="92500" lnSpcReduction="20000"/>
          </a:bodyPr>
          <a:lstStyle/>
          <a:p>
            <a:pPr>
              <a:spcBef>
                <a:spcPts val="1200"/>
              </a:spcBef>
              <a:spcAft>
                <a:spcPts val="600"/>
              </a:spcAft>
            </a:pPr>
            <a:r>
              <a:rPr lang="en-US" dirty="0" smtClean="0"/>
              <a:t>Blaming the employee</a:t>
            </a:r>
          </a:p>
          <a:p>
            <a:pPr>
              <a:spcBef>
                <a:spcPts val="1200"/>
              </a:spcBef>
              <a:spcAft>
                <a:spcPts val="600"/>
              </a:spcAft>
            </a:pPr>
            <a:r>
              <a:rPr lang="en-US" dirty="0" smtClean="0"/>
              <a:t>Focusing on Meeting metrics, not reason of observation</a:t>
            </a:r>
          </a:p>
          <a:p>
            <a:pPr>
              <a:spcBef>
                <a:spcPts val="1200"/>
              </a:spcBef>
              <a:spcAft>
                <a:spcPts val="600"/>
              </a:spcAft>
            </a:pPr>
            <a:r>
              <a:rPr lang="en-US" dirty="0" smtClean="0"/>
              <a:t>Ignoring the data</a:t>
            </a:r>
          </a:p>
          <a:p>
            <a:pPr>
              <a:spcBef>
                <a:spcPts val="1200"/>
              </a:spcBef>
              <a:spcAft>
                <a:spcPts val="600"/>
              </a:spcAft>
            </a:pPr>
            <a:r>
              <a:rPr lang="en-US" dirty="0" smtClean="0"/>
              <a:t>Not celebrating wins</a:t>
            </a:r>
          </a:p>
          <a:p>
            <a:pPr>
              <a:spcBef>
                <a:spcPts val="1200"/>
              </a:spcBef>
              <a:spcAft>
                <a:spcPts val="600"/>
              </a:spcAft>
            </a:pPr>
            <a:r>
              <a:rPr lang="en-US" dirty="0" smtClean="0"/>
              <a:t>Stagnation </a:t>
            </a:r>
          </a:p>
          <a:p>
            <a:pPr marL="0" indent="0">
              <a:spcBef>
                <a:spcPts val="1200"/>
              </a:spcBef>
              <a:spcAft>
                <a:spcPts val="600"/>
              </a:spcAft>
              <a:buNone/>
            </a:pPr>
            <a:endParaRPr lang="en-US" dirty="0" smtClean="0"/>
          </a:p>
          <a:p>
            <a:endParaRPr lang="en-US" dirty="0" smtClean="0"/>
          </a:p>
        </p:txBody>
      </p:sp>
    </p:spTree>
    <p:extLst>
      <p:ext uri="{BB962C8B-B14F-4D97-AF65-F5344CB8AC3E}">
        <p14:creationId xmlns:p14="http://schemas.microsoft.com/office/powerpoint/2010/main" val="3898561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Behavior Based Programs</a:t>
            </a:r>
            <a:endParaRPr lang="en-US" dirty="0"/>
          </a:p>
        </p:txBody>
      </p:sp>
      <p:sp>
        <p:nvSpPr>
          <p:cNvPr id="2" name="Content Placeholder 1"/>
          <p:cNvSpPr>
            <a:spLocks noGrp="1"/>
          </p:cNvSpPr>
          <p:nvPr>
            <p:ph idx="1"/>
          </p:nvPr>
        </p:nvSpPr>
        <p:spPr>
          <a:xfrm>
            <a:off x="460375" y="1132284"/>
            <a:ext cx="5026025" cy="3573066"/>
          </a:xfrm>
        </p:spPr>
        <p:txBody>
          <a:bodyPr>
            <a:normAutofit/>
          </a:bodyPr>
          <a:lstStyle/>
          <a:p>
            <a:pPr marL="118872" indent="0" fontAlgn="base">
              <a:spcBef>
                <a:spcPts val="600"/>
              </a:spcBef>
              <a:spcAft>
                <a:spcPts val="600"/>
              </a:spcAft>
              <a:buNone/>
            </a:pPr>
            <a:r>
              <a:rPr lang="en-US" sz="2400" dirty="0" smtClean="0"/>
              <a:t>Off the shelf BBS Programs</a:t>
            </a:r>
          </a:p>
          <a:p>
            <a:pPr fontAlgn="base">
              <a:spcBef>
                <a:spcPts val="600"/>
              </a:spcBef>
              <a:spcAft>
                <a:spcPts val="600"/>
              </a:spcAft>
            </a:pPr>
            <a:r>
              <a:rPr lang="en-US" sz="2400" dirty="0" smtClean="0"/>
              <a:t>DEKRA </a:t>
            </a:r>
            <a:r>
              <a:rPr lang="en-US" sz="2400" dirty="0" smtClean="0"/>
              <a:t>– Adaptive BBS</a:t>
            </a:r>
          </a:p>
          <a:p>
            <a:pPr fontAlgn="base">
              <a:spcBef>
                <a:spcPts val="600"/>
              </a:spcBef>
              <a:spcAft>
                <a:spcPts val="600"/>
              </a:spcAft>
            </a:pPr>
            <a:r>
              <a:rPr lang="en-US" sz="2400" dirty="0" smtClean="0"/>
              <a:t>DuPont STOP (Safety Training Observation Program)</a:t>
            </a:r>
          </a:p>
          <a:p>
            <a:pPr fontAlgn="base">
              <a:spcBef>
                <a:spcPts val="600"/>
              </a:spcBef>
              <a:spcAft>
                <a:spcPts val="600"/>
              </a:spcAft>
            </a:pPr>
            <a:r>
              <a:rPr lang="en-US" sz="2400" dirty="0"/>
              <a:t>Safety </a:t>
            </a:r>
            <a:r>
              <a:rPr lang="en-US" sz="2400" dirty="0" smtClean="0"/>
              <a:t>Performance Solutions</a:t>
            </a:r>
            <a:endParaRPr lang="en-US" sz="2400" dirty="0"/>
          </a:p>
          <a:p>
            <a:pPr fontAlgn="base">
              <a:spcBef>
                <a:spcPts val="600"/>
              </a:spcBef>
              <a:spcAft>
                <a:spcPts val="600"/>
              </a:spcAft>
            </a:pPr>
            <a:r>
              <a:rPr lang="en-US" sz="2400" dirty="0" smtClean="0"/>
              <a:t>Safe Start</a:t>
            </a:r>
          </a:p>
          <a:p>
            <a:pPr fontAlgn="base">
              <a:spcBef>
                <a:spcPts val="600"/>
              </a:spcBef>
              <a:spcAft>
                <a:spcPts val="600"/>
              </a:spcAft>
            </a:pPr>
            <a:r>
              <a:rPr lang="en-US" sz="2400" dirty="0" smtClean="0"/>
              <a:t>TOPF </a:t>
            </a:r>
            <a:r>
              <a:rPr lang="en-US" sz="2400" dirty="0" smtClean="0"/>
              <a:t>Process</a:t>
            </a:r>
            <a:endParaRPr lang="en-US" sz="2400" dirty="0" smtClean="0"/>
          </a:p>
        </p:txBody>
      </p:sp>
      <p:sp>
        <p:nvSpPr>
          <p:cNvPr id="4" name="AutoShape 2" descr="Safe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682849"/>
            <a:ext cx="2390775" cy="75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623" y="1907973"/>
            <a:ext cx="1163270" cy="59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1276350"/>
            <a:ext cx="15049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2" y="3943821"/>
            <a:ext cx="2390775" cy="50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194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Behavior Based Programs</a:t>
            </a:r>
            <a:endParaRPr lang="en-US" dirty="0"/>
          </a:p>
        </p:txBody>
      </p:sp>
      <p:sp>
        <p:nvSpPr>
          <p:cNvPr id="2" name="Content Placeholder 1"/>
          <p:cNvSpPr>
            <a:spLocks noGrp="1"/>
          </p:cNvSpPr>
          <p:nvPr>
            <p:ph idx="1"/>
          </p:nvPr>
        </p:nvSpPr>
        <p:spPr>
          <a:xfrm>
            <a:off x="460375" y="1132284"/>
            <a:ext cx="8074025" cy="3394472"/>
          </a:xfrm>
        </p:spPr>
        <p:txBody>
          <a:bodyPr>
            <a:normAutofit fontScale="92500"/>
          </a:bodyPr>
          <a:lstStyle/>
          <a:p>
            <a:pPr marL="342900" indent="-342900" fontAlgn="base"/>
            <a:r>
              <a:rPr lang="en-US" sz="2400" dirty="0" smtClean="0"/>
              <a:t>Homegrown  BBS programs.</a:t>
            </a:r>
          </a:p>
          <a:p>
            <a:pPr marL="635508" lvl="1" indent="-342900" fontAlgn="base"/>
            <a:r>
              <a:rPr lang="en-US" sz="2000" dirty="0" smtClean="0"/>
              <a:t>Get management on board</a:t>
            </a:r>
          </a:p>
          <a:p>
            <a:pPr marL="635508" lvl="1" indent="-342900" fontAlgn="base"/>
            <a:r>
              <a:rPr lang="en-US" sz="2000" dirty="0" smtClean="0"/>
              <a:t>Pick your team to implement </a:t>
            </a:r>
          </a:p>
          <a:p>
            <a:pPr marL="635508" lvl="1" indent="-342900" fontAlgn="base"/>
            <a:r>
              <a:rPr lang="en-US" sz="2000" dirty="0"/>
              <a:t>Develop your process </a:t>
            </a:r>
          </a:p>
          <a:p>
            <a:pPr marL="900684" lvl="2" indent="-342900" fontAlgn="base"/>
            <a:r>
              <a:rPr lang="en-US" sz="1600" dirty="0"/>
              <a:t>What are you going to audit (Pick 6 safety critical items)</a:t>
            </a:r>
          </a:p>
          <a:p>
            <a:pPr marL="900684" lvl="2" indent="-342900" fontAlgn="base"/>
            <a:r>
              <a:rPr lang="en-US" sz="1600" dirty="0"/>
              <a:t>How are you going to track (Use Excel)</a:t>
            </a:r>
          </a:p>
          <a:p>
            <a:pPr marL="900684" lvl="2" indent="-342900" fontAlgn="base"/>
            <a:r>
              <a:rPr lang="en-US" sz="1600" dirty="0"/>
              <a:t>How are you going to use the data (Review data, have meetings and address the big issues)</a:t>
            </a:r>
          </a:p>
          <a:p>
            <a:pPr marL="635508" lvl="1" indent="-342900" fontAlgn="base"/>
            <a:r>
              <a:rPr lang="en-US" sz="2000" dirty="0" smtClean="0"/>
              <a:t>Train your team to perform audits</a:t>
            </a:r>
            <a:endParaRPr lang="en-US" sz="2000" dirty="0" smtClean="0"/>
          </a:p>
          <a:p>
            <a:pPr marL="635508" lvl="1" indent="-342900" fontAlgn="base"/>
            <a:r>
              <a:rPr lang="en-US" sz="2000" dirty="0" smtClean="0"/>
              <a:t>Keep it going (Have games, get engagement, celebrate wins as a team)</a:t>
            </a:r>
            <a:endParaRPr lang="en-US" sz="2000" dirty="0" smtClean="0"/>
          </a:p>
        </p:txBody>
      </p:sp>
      <p:sp>
        <p:nvSpPr>
          <p:cNvPr id="4" name="AutoShape 2" descr="Safe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392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Podcasts</a:t>
            </a:r>
            <a:endParaRPr lang="en-US" dirty="0"/>
          </a:p>
        </p:txBody>
      </p:sp>
      <p:sp>
        <p:nvSpPr>
          <p:cNvPr id="3" name="Content Placeholder 2"/>
          <p:cNvSpPr>
            <a:spLocks noGrp="1"/>
          </p:cNvSpPr>
          <p:nvPr>
            <p:ph idx="1"/>
          </p:nvPr>
        </p:nvSpPr>
        <p:spPr/>
        <p:txBody>
          <a:bodyPr>
            <a:normAutofit/>
          </a:bodyPr>
          <a:lstStyle/>
          <a:p>
            <a:r>
              <a:rPr lang="en-US" sz="2800" dirty="0" smtClean="0"/>
              <a:t>Safety FM with Dr. Jay Allen</a:t>
            </a:r>
          </a:p>
          <a:p>
            <a:pPr lvl="1"/>
            <a:r>
              <a:rPr lang="en-US" sz="2800" dirty="0" smtClean="0"/>
              <a:t>Focusing on BBS</a:t>
            </a:r>
          </a:p>
          <a:p>
            <a:r>
              <a:rPr lang="en-US" sz="2800" dirty="0" smtClean="0"/>
              <a:t>Pre-Accident Investigations – Todd Conklin</a:t>
            </a:r>
          </a:p>
          <a:p>
            <a:pPr lvl="1"/>
            <a:r>
              <a:rPr lang="en-US" sz="2800" dirty="0" smtClean="0"/>
              <a:t>Focuses on Human and Organizational Performance (HOP)</a:t>
            </a:r>
            <a:endParaRPr lang="en-US" sz="2800" dirty="0"/>
          </a:p>
        </p:txBody>
      </p:sp>
    </p:spTree>
    <p:extLst>
      <p:ext uri="{BB962C8B-B14F-4D97-AF65-F5344CB8AC3E}">
        <p14:creationId xmlns:p14="http://schemas.microsoft.com/office/powerpoint/2010/main" val="86228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2" name="Content Placeholder 1"/>
          <p:cNvSpPr>
            <a:spLocks noGrp="1"/>
          </p:cNvSpPr>
          <p:nvPr>
            <p:ph idx="1"/>
          </p:nvPr>
        </p:nvSpPr>
        <p:spPr/>
        <p:txBody>
          <a:bodyPr>
            <a:normAutofit fontScale="92500" lnSpcReduction="20000"/>
          </a:bodyPr>
          <a:lstStyle/>
          <a:p>
            <a:r>
              <a:rPr lang="en-US" sz="2000" dirty="0" smtClean="0"/>
              <a:t>Good overview of BBS:  </a:t>
            </a:r>
            <a:r>
              <a:rPr lang="en-US" sz="2000" dirty="0" smtClean="0">
                <a:hlinkClick r:id="rId2"/>
              </a:rPr>
              <a:t>www.oshatrain.org/pdf/otn717w.pdf</a:t>
            </a:r>
            <a:endParaRPr lang="en-US" sz="2000" dirty="0" smtClean="0"/>
          </a:p>
          <a:p>
            <a:r>
              <a:rPr lang="en-US" sz="2000" dirty="0"/>
              <a:t>How to Get More People Involved in Behavior-Based Safety: Selling an Effective Process. E. Scott Geller. </a:t>
            </a:r>
            <a:endParaRPr lang="en-US" sz="2000" dirty="0" smtClean="0"/>
          </a:p>
          <a:p>
            <a:r>
              <a:rPr lang="en-US" sz="2000" dirty="0"/>
              <a:t>Behavior Analyses Help People Work </a:t>
            </a:r>
            <a:r>
              <a:rPr lang="en-US" sz="2000" dirty="0" smtClean="0"/>
              <a:t>Safer. </a:t>
            </a:r>
            <a:r>
              <a:rPr lang="en-US" sz="2000" dirty="0"/>
              <a:t>American Psychological Association, February </a:t>
            </a:r>
            <a:r>
              <a:rPr lang="en-US" sz="2000" dirty="0" smtClean="0"/>
              <a:t>2014</a:t>
            </a:r>
          </a:p>
          <a:p>
            <a:r>
              <a:rPr lang="en-US" sz="2000" dirty="0" err="1" smtClean="0"/>
              <a:t>Behavoir</a:t>
            </a:r>
            <a:r>
              <a:rPr lang="en-US" sz="2000" dirty="0" smtClean="0"/>
              <a:t> Based Safety Guide.  Health and Safety Authority. </a:t>
            </a:r>
            <a:r>
              <a:rPr lang="en-US" sz="2000" dirty="0"/>
              <a:t>ISBN NO. 978-1-84496-175-7 </a:t>
            </a:r>
            <a:r>
              <a:rPr lang="en-US" sz="2000" dirty="0" smtClean="0"/>
              <a:t>HSA0392</a:t>
            </a:r>
          </a:p>
          <a:p>
            <a:r>
              <a:rPr lang="en-US" sz="2000" dirty="0"/>
              <a:t>Safety Culture 2018: Seven Life Lessons from E. Scott </a:t>
            </a:r>
            <a:r>
              <a:rPr lang="en-US" sz="2000" dirty="0" smtClean="0"/>
              <a:t>Geller.  EHS Advisor.  Emily </a:t>
            </a:r>
            <a:r>
              <a:rPr lang="en-US" sz="2000" dirty="0" err="1"/>
              <a:t>Scace</a:t>
            </a:r>
            <a:r>
              <a:rPr lang="en-US" sz="2000" dirty="0"/>
              <a:t> Sep 17, 2018 </a:t>
            </a:r>
            <a:r>
              <a:rPr lang="en-US" sz="2000" dirty="0">
                <a:hlinkClick r:id="rId3"/>
              </a:rPr>
              <a:t>Safety Culture and Behavioral </a:t>
            </a:r>
            <a:r>
              <a:rPr lang="en-US" sz="2000" dirty="0" smtClean="0">
                <a:hlinkClick r:id="rId3"/>
              </a:rPr>
              <a:t>Safety</a:t>
            </a:r>
            <a:endParaRPr lang="en-US" sz="2000" dirty="0" smtClean="0"/>
          </a:p>
          <a:p>
            <a:r>
              <a:rPr lang="en-US" sz="2000" dirty="0" smtClean="0"/>
              <a:t>Effective application of behavioral based process in offshore operations.  </a:t>
            </a:r>
            <a:r>
              <a:rPr lang="en-US" sz="2000" dirty="0" err="1" smtClean="0"/>
              <a:t>Spigner</a:t>
            </a:r>
            <a:r>
              <a:rPr lang="en-US" sz="2000" dirty="0" smtClean="0"/>
              <a:t>, J; </a:t>
            </a:r>
            <a:r>
              <a:rPr lang="en-US" sz="2000" dirty="0" err="1" smtClean="0"/>
              <a:t>Gaupreaux</a:t>
            </a:r>
            <a:r>
              <a:rPr lang="en-US" sz="2000" dirty="0" smtClean="0"/>
              <a:t>, G; </a:t>
            </a:r>
            <a:r>
              <a:rPr lang="en-US" sz="2000" dirty="0" err="1" smtClean="0"/>
              <a:t>Amanto</a:t>
            </a:r>
            <a:r>
              <a:rPr lang="en-US" sz="2000" dirty="0" smtClean="0"/>
              <a:t>, Frank.  USDOT Publications .  2002.</a:t>
            </a:r>
            <a:r>
              <a:rPr lang="en-US" sz="2000" dirty="0">
                <a:hlinkClick r:id="rId4"/>
              </a:rPr>
              <a:t> https://digitalcommons.unl.edu/cgi/viewcontent.cgi?article=1036&amp;context=usdot</a:t>
            </a:r>
            <a:endParaRPr lang="en-US" sz="2000" dirty="0"/>
          </a:p>
          <a:p>
            <a:endParaRPr lang="en-US" sz="2000" dirty="0"/>
          </a:p>
        </p:txBody>
      </p:sp>
    </p:spTree>
    <p:extLst>
      <p:ext uri="{BB962C8B-B14F-4D97-AF65-F5344CB8AC3E}">
        <p14:creationId xmlns:p14="http://schemas.microsoft.com/office/powerpoint/2010/main" val="122426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Takeaways</a:t>
            </a:r>
            <a:endParaRPr lang="en-US" dirty="0"/>
          </a:p>
        </p:txBody>
      </p:sp>
      <p:sp>
        <p:nvSpPr>
          <p:cNvPr id="3" name="Content Placeholder 2"/>
          <p:cNvSpPr>
            <a:spLocks noGrp="1"/>
          </p:cNvSpPr>
          <p:nvPr>
            <p:ph idx="1"/>
          </p:nvPr>
        </p:nvSpPr>
        <p:spPr>
          <a:xfrm>
            <a:off x="914400" y="1085850"/>
            <a:ext cx="7772400" cy="3771900"/>
          </a:xfrm>
        </p:spPr>
        <p:txBody>
          <a:bodyPr>
            <a:normAutofit/>
          </a:bodyPr>
          <a:lstStyle/>
          <a:p>
            <a:pPr>
              <a:spcBef>
                <a:spcPts val="1200"/>
              </a:spcBef>
              <a:spcAft>
                <a:spcPts val="1200"/>
              </a:spcAft>
            </a:pPr>
            <a:r>
              <a:rPr lang="en-US" sz="2800" dirty="0" smtClean="0"/>
              <a:t>Understand the psychology behind Behavior Based Safety (BBS) programs.</a:t>
            </a:r>
          </a:p>
          <a:p>
            <a:pPr>
              <a:spcBef>
                <a:spcPts val="1200"/>
              </a:spcBef>
              <a:spcAft>
                <a:spcPts val="1200"/>
              </a:spcAft>
            </a:pPr>
            <a:r>
              <a:rPr lang="en-US" sz="2800" dirty="0" smtClean="0"/>
              <a:t>Determine if your company is ready for BBS.</a:t>
            </a:r>
          </a:p>
          <a:p>
            <a:pPr>
              <a:spcBef>
                <a:spcPts val="1200"/>
              </a:spcBef>
              <a:spcAft>
                <a:spcPts val="1200"/>
              </a:spcAft>
            </a:pPr>
            <a:r>
              <a:rPr lang="en-US" sz="2800" dirty="0" smtClean="0"/>
              <a:t>Avoid common mistakes made with BBS.</a:t>
            </a:r>
          </a:p>
          <a:p>
            <a:pPr>
              <a:spcBef>
                <a:spcPts val="1200"/>
              </a:spcBef>
              <a:spcAft>
                <a:spcPts val="1200"/>
              </a:spcAft>
            </a:pPr>
            <a:r>
              <a:rPr lang="en-US" sz="2800" dirty="0" smtClean="0"/>
              <a:t>Identify/Develop a BBS program that works for your team.  </a:t>
            </a:r>
            <a:endParaRPr lang="en-US" dirty="0" smtClean="0"/>
          </a:p>
          <a:p>
            <a:pPr>
              <a:spcBef>
                <a:spcPts val="1200"/>
              </a:spcBef>
            </a:pPr>
            <a:endParaRPr lang="en-US" sz="2800" dirty="0" smtClean="0"/>
          </a:p>
          <a:p>
            <a:pPr>
              <a:spcBef>
                <a:spcPts val="1200"/>
              </a:spcBef>
            </a:pPr>
            <a:endParaRPr lang="en-US" sz="2800" dirty="0" smtClean="0"/>
          </a:p>
          <a:p>
            <a:pPr>
              <a:spcBef>
                <a:spcPts val="1200"/>
              </a:spcBef>
            </a:pPr>
            <a:endParaRPr lang="en-US" sz="2800" dirty="0" smtClean="0"/>
          </a:p>
          <a:p>
            <a:pPr>
              <a:spcBef>
                <a:spcPts val="1200"/>
              </a:spcBef>
            </a:pPr>
            <a:endParaRPr lang="en-US" sz="2800" dirty="0" smtClean="0"/>
          </a:p>
          <a:p>
            <a:pPr>
              <a:spcBef>
                <a:spcPts val="1200"/>
              </a:spcBef>
            </a:pPr>
            <a:endParaRPr lang="en-US" sz="2800" dirty="0"/>
          </a:p>
        </p:txBody>
      </p:sp>
    </p:spTree>
    <p:extLst>
      <p:ext uri="{BB962C8B-B14F-4D97-AF65-F5344CB8AC3E}">
        <p14:creationId xmlns:p14="http://schemas.microsoft.com/office/powerpoint/2010/main" val="341418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BBS?</a:t>
            </a:r>
            <a:endParaRPr lang="en-US" dirty="0"/>
          </a:p>
        </p:txBody>
      </p:sp>
      <p:sp>
        <p:nvSpPr>
          <p:cNvPr id="3" name="Content Placeholder 2"/>
          <p:cNvSpPr>
            <a:spLocks noGrp="1"/>
          </p:cNvSpPr>
          <p:nvPr>
            <p:ph idx="1"/>
          </p:nvPr>
        </p:nvSpPr>
        <p:spPr>
          <a:xfrm>
            <a:off x="914400" y="1085850"/>
            <a:ext cx="7772400" cy="3543300"/>
          </a:xfrm>
        </p:spPr>
        <p:txBody>
          <a:bodyPr>
            <a:normAutofit/>
          </a:bodyPr>
          <a:lstStyle/>
          <a:p>
            <a:pPr marL="57150" indent="0">
              <a:spcBef>
                <a:spcPts val="1200"/>
              </a:spcBef>
              <a:spcAft>
                <a:spcPts val="1200"/>
              </a:spcAft>
              <a:buNone/>
            </a:pPr>
            <a:r>
              <a:rPr lang="en-US" sz="2800" dirty="0" smtClean="0"/>
              <a:t>Behavior Based Safety – What do you think</a:t>
            </a:r>
            <a:r>
              <a:rPr lang="en-US" sz="2800" dirty="0" smtClean="0"/>
              <a:t>?  What have your heard?  Who has a program?</a:t>
            </a:r>
            <a:endParaRPr lang="en-US" sz="2800" dirty="0" smtClean="0"/>
          </a:p>
          <a:p>
            <a:pPr marL="57150" indent="0">
              <a:spcBef>
                <a:spcPts val="1200"/>
              </a:spcBef>
              <a:spcAft>
                <a:spcPts val="1200"/>
              </a:spcAft>
              <a:buNone/>
            </a:pPr>
            <a:r>
              <a:rPr lang="en-US" sz="2800" dirty="0" smtClean="0"/>
              <a:t>The </a:t>
            </a:r>
            <a:r>
              <a:rPr lang="en-US" sz="2800" dirty="0"/>
              <a:t>use of applied behavior analysis models to achieve continuous improvement in safety performance</a:t>
            </a:r>
            <a:r>
              <a:rPr lang="en-US" sz="2800" dirty="0" smtClean="0"/>
              <a:t>.</a:t>
            </a:r>
          </a:p>
          <a:p>
            <a:pPr marL="57150" indent="0" algn="ctr">
              <a:spcBef>
                <a:spcPts val="1200"/>
              </a:spcBef>
              <a:spcAft>
                <a:spcPts val="1200"/>
              </a:spcAft>
              <a:buNone/>
            </a:pPr>
            <a:r>
              <a:rPr lang="en-US" sz="2800" dirty="0" smtClean="0"/>
              <a:t>Observe-&gt; Document -&gt; Reinforce -&gt; Track -&gt; Trend</a:t>
            </a:r>
            <a:endParaRPr lang="en-US" sz="2800" dirty="0"/>
          </a:p>
        </p:txBody>
      </p:sp>
    </p:spTree>
    <p:extLst>
      <p:ext uri="{BB962C8B-B14F-4D97-AF65-F5344CB8AC3E}">
        <p14:creationId xmlns:p14="http://schemas.microsoft.com/office/powerpoint/2010/main" val="399150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9550"/>
            <a:ext cx="7772400" cy="857250"/>
          </a:xfrm>
        </p:spPr>
        <p:txBody>
          <a:bodyPr/>
          <a:lstStyle/>
          <a:p>
            <a:r>
              <a:rPr lang="en-US" dirty="0" smtClean="0"/>
              <a:t>Is BBS effective?</a:t>
            </a:r>
            <a:endParaRPr lang="en-US" dirty="0"/>
          </a:p>
        </p:txBody>
      </p:sp>
      <p:sp>
        <p:nvSpPr>
          <p:cNvPr id="3" name="Content Placeholder 2"/>
          <p:cNvSpPr>
            <a:spLocks noGrp="1"/>
          </p:cNvSpPr>
          <p:nvPr>
            <p:ph idx="1"/>
          </p:nvPr>
        </p:nvSpPr>
        <p:spPr>
          <a:xfrm>
            <a:off x="457200" y="1200150"/>
            <a:ext cx="8229600" cy="3600451"/>
          </a:xfrm>
        </p:spPr>
        <p:txBody>
          <a:bodyPr>
            <a:normAutofit lnSpcReduction="10000"/>
          </a:bodyPr>
          <a:lstStyle/>
          <a:p>
            <a:pPr marL="57150" indent="0">
              <a:spcBef>
                <a:spcPts val="1200"/>
              </a:spcBef>
              <a:spcAft>
                <a:spcPts val="1200"/>
              </a:spcAft>
              <a:buNone/>
            </a:pPr>
            <a:r>
              <a:rPr lang="en-US" sz="2400" dirty="0" smtClean="0"/>
              <a:t>Petroleum Refinery – 21 year study showed 81% decrease in recordable incidents, 79% decrease in lost-time incidents, 97% reduction in worker’s compensation cost.</a:t>
            </a:r>
          </a:p>
          <a:p>
            <a:pPr marL="57150" indent="0">
              <a:spcBef>
                <a:spcPts val="1200"/>
              </a:spcBef>
              <a:spcAft>
                <a:spcPts val="1200"/>
              </a:spcAft>
              <a:buNone/>
            </a:pPr>
            <a:r>
              <a:rPr lang="en-US" sz="2400" dirty="0" err="1" smtClean="0"/>
              <a:t>EuroKera</a:t>
            </a:r>
            <a:r>
              <a:rPr lang="en-US" sz="2400" dirty="0" smtClean="0"/>
              <a:t> (ceramic glass) – Three years after starting a BBS program; Recordable rate from 24.2 to 4.2, Lost time rate 2.69 to 0 for a 500 employee facility</a:t>
            </a:r>
            <a:r>
              <a:rPr lang="en-US" sz="2400" dirty="0" smtClean="0"/>
              <a:t>.</a:t>
            </a:r>
          </a:p>
          <a:p>
            <a:pPr marL="57150" indent="0">
              <a:spcBef>
                <a:spcPts val="1200"/>
              </a:spcBef>
              <a:spcAft>
                <a:spcPts val="1200"/>
              </a:spcAft>
              <a:buNone/>
            </a:pPr>
            <a:r>
              <a:rPr lang="en-US" sz="2400" dirty="0" smtClean="0"/>
              <a:t>Offshore Oil Platforms – 150 sites saw a 55 % reduction in workers compensation cost after 5 years.  </a:t>
            </a:r>
            <a:endParaRPr lang="en-US" sz="2400" dirty="0" smtClean="0"/>
          </a:p>
          <a:p>
            <a:pPr marL="57150" indent="0">
              <a:spcBef>
                <a:spcPts val="1200"/>
              </a:spcBef>
              <a:buNone/>
            </a:pPr>
            <a:endParaRPr lang="en-US" sz="2000" dirty="0"/>
          </a:p>
        </p:txBody>
      </p:sp>
    </p:spTree>
    <p:extLst>
      <p:ext uri="{BB962C8B-B14F-4D97-AF65-F5344CB8AC3E}">
        <p14:creationId xmlns:p14="http://schemas.microsoft.com/office/powerpoint/2010/main" val="1094335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Basis for BBS</a:t>
            </a:r>
            <a:endParaRPr lang="en-US" dirty="0"/>
          </a:p>
        </p:txBody>
      </p:sp>
      <p:pic>
        <p:nvPicPr>
          <p:cNvPr id="2050" name="Picture 2" descr="Behavior Modification for Parrot Plucking"/>
          <p:cNvPicPr>
            <a:picLocks noChangeAspect="1" noChangeArrowheads="1"/>
          </p:cNvPicPr>
          <p:nvPr/>
        </p:nvPicPr>
        <p:blipFill rotWithShape="1">
          <a:blip r:embed="rId3">
            <a:extLst>
              <a:ext uri="{28A0092B-C50C-407E-A947-70E740481C1C}">
                <a14:useLocalDpi xmlns:a14="http://schemas.microsoft.com/office/drawing/2010/main" val="0"/>
              </a:ext>
            </a:extLst>
          </a:blip>
          <a:srcRect r="76333"/>
          <a:stretch/>
        </p:blipFill>
        <p:spPr bwMode="auto">
          <a:xfrm>
            <a:off x="1133016" y="1276350"/>
            <a:ext cx="1178922" cy="3374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ehavior Modification for Parrot Plucking"/>
          <p:cNvPicPr>
            <a:picLocks noChangeAspect="1" noChangeArrowheads="1"/>
          </p:cNvPicPr>
          <p:nvPr/>
        </p:nvPicPr>
        <p:blipFill rotWithShape="1">
          <a:blip r:embed="rId3">
            <a:extLst>
              <a:ext uri="{28A0092B-C50C-407E-A947-70E740481C1C}">
                <a14:useLocalDpi xmlns:a14="http://schemas.microsoft.com/office/drawing/2010/main" val="0"/>
              </a:ext>
            </a:extLst>
          </a:blip>
          <a:srcRect l="24333"/>
          <a:stretch/>
        </p:blipFill>
        <p:spPr bwMode="auto">
          <a:xfrm>
            <a:off x="3200400" y="1276350"/>
            <a:ext cx="4230250" cy="337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290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Antecedent (Trigger)</a:t>
            </a:r>
            <a:endParaRPr lang="en-US" dirty="0"/>
          </a:p>
        </p:txBody>
      </p:sp>
      <p:sp>
        <p:nvSpPr>
          <p:cNvPr id="7" name="Content Placeholder 1"/>
          <p:cNvSpPr>
            <a:spLocks noGrp="1"/>
          </p:cNvSpPr>
          <p:nvPr>
            <p:ph idx="1"/>
          </p:nvPr>
        </p:nvSpPr>
        <p:spPr>
          <a:xfrm>
            <a:off x="457200" y="2571750"/>
            <a:ext cx="8229600" cy="2057400"/>
          </a:xfrm>
        </p:spPr>
        <p:txBody>
          <a:bodyPr numCol="2">
            <a:noAutofit/>
          </a:bodyPr>
          <a:lstStyle/>
          <a:p>
            <a:pPr marL="57150" indent="0">
              <a:spcBef>
                <a:spcPts val="600"/>
              </a:spcBef>
              <a:buNone/>
            </a:pPr>
            <a:r>
              <a:rPr lang="en-US" sz="2400" dirty="0" smtClean="0"/>
              <a:t>Immediate</a:t>
            </a:r>
          </a:p>
          <a:p>
            <a:pPr>
              <a:spcBef>
                <a:spcPts val="600"/>
              </a:spcBef>
            </a:pPr>
            <a:r>
              <a:rPr lang="en-US" sz="2400" dirty="0" smtClean="0"/>
              <a:t>Told to begin/stop a task</a:t>
            </a:r>
          </a:p>
          <a:p>
            <a:pPr>
              <a:spcBef>
                <a:spcPts val="600"/>
              </a:spcBef>
            </a:pPr>
            <a:r>
              <a:rPr lang="en-US" sz="2400" dirty="0" smtClean="0"/>
              <a:t>Non preferred personnel giving directives</a:t>
            </a:r>
          </a:p>
          <a:p>
            <a:pPr>
              <a:spcBef>
                <a:spcPts val="600"/>
              </a:spcBef>
            </a:pPr>
            <a:r>
              <a:rPr lang="en-US" sz="2400" dirty="0" smtClean="0"/>
              <a:t>Being told “no”</a:t>
            </a:r>
          </a:p>
          <a:p>
            <a:pPr marL="57150" indent="0">
              <a:spcBef>
                <a:spcPts val="600"/>
              </a:spcBef>
              <a:buNone/>
            </a:pPr>
            <a:endParaRPr lang="en-US" dirty="0" smtClean="0"/>
          </a:p>
          <a:p>
            <a:pPr marL="1371600" indent="-457200">
              <a:spcBef>
                <a:spcPts val="600"/>
              </a:spcBef>
              <a:buNone/>
            </a:pPr>
            <a:r>
              <a:rPr lang="en-US" sz="2400" dirty="0" smtClean="0"/>
              <a:t>Slow</a:t>
            </a:r>
          </a:p>
          <a:p>
            <a:pPr marL="1371600" indent="-457200">
              <a:spcBef>
                <a:spcPts val="600"/>
              </a:spcBef>
            </a:pPr>
            <a:r>
              <a:rPr lang="en-US" sz="2400" dirty="0" smtClean="0"/>
              <a:t>Court dates</a:t>
            </a:r>
          </a:p>
          <a:p>
            <a:pPr marL="1371600" indent="-457200">
              <a:spcBef>
                <a:spcPts val="600"/>
              </a:spcBef>
            </a:pPr>
            <a:r>
              <a:rPr lang="en-US" sz="2400" dirty="0" smtClean="0"/>
              <a:t>Medication</a:t>
            </a:r>
          </a:p>
          <a:p>
            <a:pPr marL="1371600" indent="-457200">
              <a:spcBef>
                <a:spcPts val="600"/>
              </a:spcBef>
            </a:pPr>
            <a:r>
              <a:rPr lang="en-US" sz="2400" dirty="0" smtClean="0"/>
              <a:t>Sleep schedule </a:t>
            </a:r>
          </a:p>
          <a:p>
            <a:pPr marL="1371600" indent="-457200">
              <a:spcBef>
                <a:spcPts val="600"/>
              </a:spcBef>
            </a:pPr>
            <a:r>
              <a:rPr lang="en-US" sz="2400" dirty="0" smtClean="0"/>
              <a:t>Family concerns</a:t>
            </a:r>
          </a:p>
        </p:txBody>
      </p:sp>
      <p:sp>
        <p:nvSpPr>
          <p:cNvPr id="6" name="Content Placeholder 1"/>
          <p:cNvSpPr txBox="1">
            <a:spLocks/>
          </p:cNvSpPr>
          <p:nvPr/>
        </p:nvSpPr>
        <p:spPr>
          <a:xfrm>
            <a:off x="533400" y="1047750"/>
            <a:ext cx="8229600" cy="123824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buFont typeface="Arial" panose="020B0604020202020204" pitchFamily="34" charset="0"/>
              <a:buNone/>
            </a:pPr>
            <a:r>
              <a:rPr lang="en-US" sz="2800" dirty="0" smtClean="0"/>
              <a:t>Antecedents are preexisting sensory or intellectual input that trigger behaviors  and influence decision making – Thomas Krause</a:t>
            </a:r>
          </a:p>
        </p:txBody>
      </p:sp>
    </p:spTree>
    <p:extLst>
      <p:ext uri="{BB962C8B-B14F-4D97-AF65-F5344CB8AC3E}">
        <p14:creationId xmlns:p14="http://schemas.microsoft.com/office/powerpoint/2010/main" val="339983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Behavior</a:t>
            </a:r>
            <a:endParaRPr lang="en-US" dirty="0"/>
          </a:p>
        </p:txBody>
      </p:sp>
      <p:sp>
        <p:nvSpPr>
          <p:cNvPr id="7" name="Content Placeholder 1"/>
          <p:cNvSpPr>
            <a:spLocks noGrp="1"/>
          </p:cNvSpPr>
          <p:nvPr>
            <p:ph idx="1"/>
          </p:nvPr>
        </p:nvSpPr>
        <p:spPr>
          <a:xfrm>
            <a:off x="457200" y="3714750"/>
            <a:ext cx="8305800" cy="990600"/>
          </a:xfrm>
        </p:spPr>
        <p:txBody>
          <a:bodyPr numCol="1">
            <a:noAutofit/>
          </a:bodyPr>
          <a:lstStyle/>
          <a:p>
            <a:pPr marL="57150" indent="0">
              <a:buNone/>
            </a:pPr>
            <a:r>
              <a:rPr lang="en-US" sz="3200" dirty="0" smtClean="0"/>
              <a:t>What we do and say, not what we think, feel, or believe.</a:t>
            </a:r>
            <a:endParaRPr lang="en-US" sz="3600" dirty="0" smtClean="0"/>
          </a:p>
        </p:txBody>
      </p:sp>
      <p:sp>
        <p:nvSpPr>
          <p:cNvPr id="6" name="Content Placeholder 1"/>
          <p:cNvSpPr txBox="1">
            <a:spLocks/>
          </p:cNvSpPr>
          <p:nvPr/>
        </p:nvSpPr>
        <p:spPr>
          <a:xfrm>
            <a:off x="533400" y="1047750"/>
            <a:ext cx="4800600" cy="123824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0" indent="-6350">
              <a:buFont typeface="Arial" panose="020B0604020202020204" pitchFamily="34" charset="0"/>
              <a:buNone/>
            </a:pPr>
            <a:r>
              <a:rPr lang="en-US" sz="3600" dirty="0" smtClean="0"/>
              <a:t>Acts or actions by individual that can be observed by others – E. Scott Geller</a:t>
            </a:r>
          </a:p>
        </p:txBody>
      </p:sp>
      <p:pic>
        <p:nvPicPr>
          <p:cNvPr id="1028"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3" r="9872"/>
          <a:stretch/>
        </p:blipFill>
        <p:spPr bwMode="auto">
          <a:xfrm>
            <a:off x="5334000" y="1276350"/>
            <a:ext cx="3558306" cy="240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5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Consequence (Response)</a:t>
            </a:r>
            <a:endParaRPr lang="en-US" dirty="0"/>
          </a:p>
        </p:txBody>
      </p:sp>
      <p:sp>
        <p:nvSpPr>
          <p:cNvPr id="7" name="Content Placeholder 1"/>
          <p:cNvSpPr>
            <a:spLocks noGrp="1"/>
          </p:cNvSpPr>
          <p:nvPr>
            <p:ph idx="1"/>
          </p:nvPr>
        </p:nvSpPr>
        <p:spPr>
          <a:xfrm>
            <a:off x="440997" y="1118166"/>
            <a:ext cx="4359603" cy="3663384"/>
          </a:xfrm>
        </p:spPr>
        <p:txBody>
          <a:bodyPr numCol="1">
            <a:normAutofit/>
          </a:bodyPr>
          <a:lstStyle/>
          <a:p>
            <a:pPr marL="0" indent="0">
              <a:buNone/>
            </a:pPr>
            <a:r>
              <a:rPr lang="en-US" dirty="0" smtClean="0"/>
              <a:t>What happens to people as a result of their behavior – Aubrey Daniels  </a:t>
            </a:r>
          </a:p>
          <a:p>
            <a:pPr lvl="1"/>
            <a:r>
              <a:rPr lang="en-US" dirty="0" smtClean="0"/>
              <a:t>Positive  or Negative</a:t>
            </a:r>
          </a:p>
          <a:p>
            <a:pPr lvl="1"/>
            <a:r>
              <a:rPr lang="en-US" dirty="0" smtClean="0"/>
              <a:t>Immediate or future</a:t>
            </a:r>
          </a:p>
          <a:p>
            <a:pPr lvl="1"/>
            <a:r>
              <a:rPr lang="en-US" dirty="0" smtClean="0"/>
              <a:t>Certain or uncertain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625849" y="1733550"/>
            <a:ext cx="4073651"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41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16640</TotalTime>
  <Words>1791</Words>
  <Application>Microsoft Office PowerPoint</Application>
  <PresentationFormat>On-screen Show (16:9)</PresentationFormat>
  <Paragraphs>231</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Behavior Based Safety:  The answer to your safety culture or a load of BBS?</vt:lpstr>
      <vt:lpstr>Introduction</vt:lpstr>
      <vt:lpstr>Today’s Takeaways</vt:lpstr>
      <vt:lpstr>What is BBS?</vt:lpstr>
      <vt:lpstr>Is BBS effective?</vt:lpstr>
      <vt:lpstr>Basis for BBS</vt:lpstr>
      <vt:lpstr>Antecedent (Trigger)</vt:lpstr>
      <vt:lpstr>Behavior</vt:lpstr>
      <vt:lpstr>Consequence (Response)</vt:lpstr>
      <vt:lpstr>Consequences (Response)</vt:lpstr>
      <vt:lpstr>Consequences (Response)</vt:lpstr>
      <vt:lpstr>Are you ready for BBS?</vt:lpstr>
      <vt:lpstr>House of BBS - Foundation</vt:lpstr>
      <vt:lpstr>House of BBS - Foundation</vt:lpstr>
      <vt:lpstr>House of BBS – Living Space</vt:lpstr>
      <vt:lpstr>House of BBS – Living Space</vt:lpstr>
      <vt:lpstr>House of BBS – Roof</vt:lpstr>
      <vt:lpstr>House of BBS – Roof</vt:lpstr>
      <vt:lpstr>Common Mistakes</vt:lpstr>
      <vt:lpstr>Common Mistakes</vt:lpstr>
      <vt:lpstr>Behavior Based Programs</vt:lpstr>
      <vt:lpstr>Behavior Based Programs</vt:lpstr>
      <vt:lpstr>Recommended Podcasts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63</cp:revision>
  <dcterms:created xsi:type="dcterms:W3CDTF">2019-03-26T21:58:50Z</dcterms:created>
  <dcterms:modified xsi:type="dcterms:W3CDTF">2019-05-05T12:31:46Z</dcterms:modified>
</cp:coreProperties>
</file>